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81" r:id="rId3"/>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slide" Target="slides/slide42.xml"/><Relationship Id="rId25" Type="http://schemas.openxmlformats.org/officeDocument/2006/relationships/slide" Target="slides/slide19.xml"/><Relationship Id="rId47" Type="http://schemas.openxmlformats.org/officeDocument/2006/relationships/slide" Target="slides/slide41.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3" name="Google Shape;29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7" name="Google Shape;30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1" name="Google Shape;32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8" name="Google Shape;32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5" name="Google Shape;34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2" name="Google Shape;35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9" name="Google Shape;35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5" name="Google Shape;37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2" name="Google Shape;38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9" name="Google Shape;38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 name="Google Shape;40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0" name="Google Shape;410;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7" name="Google Shape;417;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 name="Google Shape;42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4" name="Google Shape;434;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d0e8b60e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 name="Google Shape;442;g4d0e8b60ed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This paper also discussed the relationship of counterfactual fairness and other fairness notions. We can achieve other kind of fairness using the counterfactual fairness algorithm in this paper with some modifications. First is the demographic parity, If Y is a function only of background variables and observed variables which are independent to A and U is uniquely determined by X and A.</a:t>
            </a:r>
            <a:endParaRPr/>
          </a:p>
          <a:p>
            <a:pPr indent="0" lvl="0" marL="0" rtl="0" algn="l">
              <a:lnSpc>
                <a:spcPct val="100000"/>
              </a:lnSpc>
              <a:spcBef>
                <a:spcPts val="0"/>
              </a:spcBef>
              <a:spcAft>
                <a:spcPts val="0"/>
              </a:spcAft>
              <a:buSzPts val="1100"/>
              <a:buNone/>
            </a:pPr>
            <a:r>
              <a:rPr lang="en-US"/>
              <a:t>As you can see, this equation is the counterfactual fairness constraint.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2598acae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52598acae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second one is individual fairness. This equation in the first line is the individual fairness constraint. In another paper, they actually proposed a matching function to use to map this constraint to the counterfactual framework. But here I will only give you an intuition of the idea.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last one is  the equalised odds and calibration.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actual goal behind this question is to minimise the number of untestable assumptions. </a:t>
            </a:r>
            <a:endParaRPr/>
          </a:p>
          <a:p>
            <a:pPr indent="0" lvl="0" marL="0" rtl="0" algn="l">
              <a:lnSpc>
                <a:spcPct val="100000"/>
              </a:lnSpc>
              <a:spcBef>
                <a:spcPts val="0"/>
              </a:spcBef>
              <a:spcAft>
                <a:spcPts val="0"/>
              </a:spcAft>
              <a:buSzPts val="1100"/>
              <a:buNone/>
            </a:pPr>
            <a:r>
              <a:rPr lang="en-US"/>
              <a:t>The first solution is to enforce the expectation of Y to the same as respect to a protected variable A. But this comes with a high price. Because we would have to throw away any information…</a:t>
            </a:r>
            <a:endParaRPr/>
          </a:p>
          <a:p>
            <a:pPr indent="0" lvl="0" marL="0" rtl="0" algn="l">
              <a:lnSpc>
                <a:spcPct val="100000"/>
              </a:lnSpc>
              <a:spcBef>
                <a:spcPts val="0"/>
              </a:spcBef>
              <a:spcAft>
                <a:spcPts val="0"/>
              </a:spcAft>
              <a:buSzPts val="1100"/>
              <a:buNone/>
            </a:pPr>
            <a:r>
              <a:rPr lang="en-US"/>
              <a:t>The second solution is to decompose the counterfactual measures of cause effects across different path. Like on the left, the cause of A on Y can be decomposed to the red path and the blue path. This method although does not provide a way of building fair predictor, it discusses another important topic, how modifications to a particular part of the causal model can affect the counterfactual measures. This helps to explain why and how discrimination is introduced. </a:t>
            </a:r>
            <a:endParaRPr/>
          </a:p>
          <a:p>
            <a:pPr indent="0" lvl="0" marL="0" rtl="0" algn="l">
              <a:lnSpc>
                <a:spcPct val="100000"/>
              </a:lnSpc>
              <a:spcBef>
                <a:spcPts val="0"/>
              </a:spcBef>
              <a:spcAft>
                <a:spcPts val="0"/>
              </a:spcAft>
              <a:buSzPts val="1100"/>
              <a:buNone/>
            </a:pPr>
            <a:r>
              <a:rPr lang="en-US"/>
              <a:t>One interesting thing is that, in this paper. The graph on the right was argued to be unfair which is different from the paper we have. Our paper says that if in this case Y is unfair then X must be considered another protected variable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I will use the berkeley admission example to explain this. In the admission process of berkeley in the 1970s, a discrimination against female was identified in the admission result. But the actual cause of the discrimination is that women tend to choose the department that are more crowded and less well funded. So fewer women were accepted. Therefore, the admission result was considered fair because the disparity comes from free-will. However it is related to the protected variable.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But what if it becomes more complicated. What if we have another feature like funding which could be biased based on gender. What if there are edges from A to X1 and A to Y and even X2 to X1. How can we then analyze the counterfactual measures for the predictor. </a:t>
            </a:r>
            <a:r>
              <a:rPr lang="en-US">
                <a:solidFill>
                  <a:schemeClr val="dk1"/>
                </a:solidFill>
              </a:rPr>
              <a:t>This paper proposed a path-specific solution to this problem. In the path specific scenario, the protected path which are red and the unprotected path which are blue are treated differently. We forbid unfair contribution of A like through X1 and directed path. And allow fair contribution like through X2.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More formally, we can use this constraint.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 name="Google Shape;27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86" name="Shape 86"/>
        <p:cNvGrpSpPr/>
        <p:nvPr/>
      </p:nvGrpSpPr>
      <p:grpSpPr>
        <a:xfrm>
          <a:off x="0" y="0"/>
          <a:ext cx="0" cy="0"/>
          <a:chOff x="0" y="0"/>
          <a:chExt cx="0" cy="0"/>
        </a:xfrm>
      </p:grpSpPr>
      <p:sp>
        <p:nvSpPr>
          <p:cNvPr id="87" name="Google Shape;87;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2" name="Shape 92"/>
        <p:cNvGrpSpPr/>
        <p:nvPr/>
      </p:nvGrpSpPr>
      <p:grpSpPr>
        <a:xfrm>
          <a:off x="0" y="0"/>
          <a:ext cx="0" cy="0"/>
          <a:chOff x="0" y="0"/>
          <a:chExt cx="0" cy="0"/>
        </a:xfrm>
      </p:grpSpPr>
      <p:sp>
        <p:nvSpPr>
          <p:cNvPr id="93" name="Google Shape;93;p1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5" name="Google Shape;95;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8" name="Shape 98"/>
        <p:cNvGrpSpPr/>
        <p:nvPr/>
      </p:nvGrpSpPr>
      <p:grpSpPr>
        <a:xfrm>
          <a:off x="0" y="0"/>
          <a:ext cx="0" cy="0"/>
          <a:chOff x="0" y="0"/>
          <a:chExt cx="0" cy="0"/>
        </a:xfrm>
      </p:grpSpPr>
      <p:sp>
        <p:nvSpPr>
          <p:cNvPr id="99" name="Google Shape;99;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1" name="Google Shape;10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04" name="Shape 104"/>
        <p:cNvGrpSpPr/>
        <p:nvPr/>
      </p:nvGrpSpPr>
      <p:grpSpPr>
        <a:xfrm>
          <a:off x="0" y="0"/>
          <a:ext cx="0" cy="0"/>
          <a:chOff x="0" y="0"/>
          <a:chExt cx="0" cy="0"/>
        </a:xfrm>
      </p:grpSpPr>
      <p:sp>
        <p:nvSpPr>
          <p:cNvPr id="105" name="Google Shape;105;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11" name="Shape 111"/>
        <p:cNvGrpSpPr/>
        <p:nvPr/>
      </p:nvGrpSpPr>
      <p:grpSpPr>
        <a:xfrm>
          <a:off x="0" y="0"/>
          <a:ext cx="0" cy="0"/>
          <a:chOff x="0" y="0"/>
          <a:chExt cx="0" cy="0"/>
        </a:xfrm>
      </p:grpSpPr>
      <p:sp>
        <p:nvSpPr>
          <p:cNvPr id="112" name="Google Shape;112;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4" name="Google Shape;114;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6" name="Google Shape;116;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0" name="Shape 120"/>
        <p:cNvGrpSpPr/>
        <p:nvPr/>
      </p:nvGrpSpPr>
      <p:grpSpPr>
        <a:xfrm>
          <a:off x="0" y="0"/>
          <a:ext cx="0" cy="0"/>
          <a:chOff x="0" y="0"/>
          <a:chExt cx="0" cy="0"/>
        </a:xfrm>
      </p:grpSpPr>
      <p:sp>
        <p:nvSpPr>
          <p:cNvPr id="121" name="Google Shape;121;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5" name="Shape 125"/>
        <p:cNvGrpSpPr/>
        <p:nvPr/>
      </p:nvGrpSpPr>
      <p:grpSpPr>
        <a:xfrm>
          <a:off x="0" y="0"/>
          <a:ext cx="0" cy="0"/>
          <a:chOff x="0" y="0"/>
          <a:chExt cx="0" cy="0"/>
        </a:xfrm>
      </p:grpSpPr>
      <p:sp>
        <p:nvSpPr>
          <p:cNvPr id="126" name="Google Shape;126;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2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 name="Google Shape;132;p2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 name="Google Shape;13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22"/>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39" name="Google Shape;139;p2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0" name="Google Shape;140;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43" name="Shape 143"/>
        <p:cNvGrpSpPr/>
        <p:nvPr/>
      </p:nvGrpSpPr>
      <p:grpSpPr>
        <a:xfrm>
          <a:off x="0" y="0"/>
          <a:ext cx="0" cy="0"/>
          <a:chOff x="0" y="0"/>
          <a:chExt cx="0" cy="0"/>
        </a:xfrm>
      </p:grpSpPr>
      <p:sp>
        <p:nvSpPr>
          <p:cNvPr id="144" name="Google Shape;144;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p2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2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59" name="Shape 159"/>
        <p:cNvGrpSpPr/>
        <p:nvPr/>
      </p:nvGrpSpPr>
      <p:grpSpPr>
        <a:xfrm>
          <a:off x="0" y="0"/>
          <a:ext cx="0" cy="0"/>
          <a:chOff x="0" y="0"/>
          <a:chExt cx="0" cy="0"/>
        </a:xfrm>
      </p:grpSpPr>
      <p:sp>
        <p:nvSpPr>
          <p:cNvPr id="160" name="Google Shape;160;p2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61" name="Google Shape;161;p2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62" name="Google Shape;162;p2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3" name="Shape 163"/>
        <p:cNvGrpSpPr/>
        <p:nvPr/>
      </p:nvGrpSpPr>
      <p:grpSpPr>
        <a:xfrm>
          <a:off x="0" y="0"/>
          <a:ext cx="0" cy="0"/>
          <a:chOff x="0" y="0"/>
          <a:chExt cx="0" cy="0"/>
        </a:xfrm>
      </p:grpSpPr>
      <p:sp>
        <p:nvSpPr>
          <p:cNvPr id="164" name="Google Shape;164;p27"/>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65" name="Google Shape;165;p27"/>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6" name="Google Shape;166;p2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7" name="Shape 167"/>
        <p:cNvGrpSpPr/>
        <p:nvPr/>
      </p:nvGrpSpPr>
      <p:grpSpPr>
        <a:xfrm>
          <a:off x="0" y="0"/>
          <a:ext cx="0" cy="0"/>
          <a:chOff x="0" y="0"/>
          <a:chExt cx="0" cy="0"/>
        </a:xfrm>
      </p:grpSpPr>
      <p:sp>
        <p:nvSpPr>
          <p:cNvPr id="168" name="Google Shape;168;p28"/>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69" name="Google Shape;169;p2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0" name="Shape 170"/>
        <p:cNvGrpSpPr/>
        <p:nvPr/>
      </p:nvGrpSpPr>
      <p:grpSpPr>
        <a:xfrm>
          <a:off x="0" y="0"/>
          <a:ext cx="0" cy="0"/>
          <a:chOff x="0" y="0"/>
          <a:chExt cx="0" cy="0"/>
        </a:xfrm>
      </p:grpSpPr>
      <p:sp>
        <p:nvSpPr>
          <p:cNvPr id="171" name="Google Shape;171;p2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72" name="Google Shape;172;p29"/>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173" name="Google Shape;173;p29"/>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174" name="Google Shape;174;p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5" name="Shape 175"/>
        <p:cNvGrpSpPr/>
        <p:nvPr/>
      </p:nvGrpSpPr>
      <p:grpSpPr>
        <a:xfrm>
          <a:off x="0" y="0"/>
          <a:ext cx="0" cy="0"/>
          <a:chOff x="0" y="0"/>
          <a:chExt cx="0" cy="0"/>
        </a:xfrm>
      </p:grpSpPr>
      <p:sp>
        <p:nvSpPr>
          <p:cNvPr id="176" name="Google Shape;176;p3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77" name="Google Shape;177;p3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78" name="Shape 178"/>
        <p:cNvGrpSpPr/>
        <p:nvPr/>
      </p:nvGrpSpPr>
      <p:grpSpPr>
        <a:xfrm>
          <a:off x="0" y="0"/>
          <a:ext cx="0" cy="0"/>
          <a:chOff x="0" y="0"/>
          <a:chExt cx="0" cy="0"/>
        </a:xfrm>
      </p:grpSpPr>
      <p:sp>
        <p:nvSpPr>
          <p:cNvPr id="179" name="Google Shape;179;p31"/>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180" name="Google Shape;180;p31"/>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181" name="Google Shape;181;p3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82" name="Shape 182"/>
        <p:cNvGrpSpPr/>
        <p:nvPr/>
      </p:nvGrpSpPr>
      <p:grpSpPr>
        <a:xfrm>
          <a:off x="0" y="0"/>
          <a:ext cx="0" cy="0"/>
          <a:chOff x="0" y="0"/>
          <a:chExt cx="0" cy="0"/>
        </a:xfrm>
      </p:grpSpPr>
      <p:sp>
        <p:nvSpPr>
          <p:cNvPr id="183" name="Google Shape;183;p32"/>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184" name="Google Shape;184;p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85" name="Shape 185"/>
        <p:cNvGrpSpPr/>
        <p:nvPr/>
      </p:nvGrpSpPr>
      <p:grpSpPr>
        <a:xfrm>
          <a:off x="0" y="0"/>
          <a:ext cx="0" cy="0"/>
          <a:chOff x="0" y="0"/>
          <a:chExt cx="0" cy="0"/>
        </a:xfrm>
      </p:grpSpPr>
      <p:sp>
        <p:nvSpPr>
          <p:cNvPr id="186" name="Google Shape;186;p33"/>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3"/>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88" name="Google Shape;188;p33"/>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9" name="Google Shape;189;p33"/>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90" name="Google Shape;190;p3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91" name="Shape 191"/>
        <p:cNvGrpSpPr/>
        <p:nvPr/>
      </p:nvGrpSpPr>
      <p:grpSpPr>
        <a:xfrm>
          <a:off x="0" y="0"/>
          <a:ext cx="0" cy="0"/>
          <a:chOff x="0" y="0"/>
          <a:chExt cx="0" cy="0"/>
        </a:xfrm>
      </p:grpSpPr>
      <p:sp>
        <p:nvSpPr>
          <p:cNvPr id="192" name="Google Shape;192;p34"/>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lstStyle>
            <a:lvl1pPr indent="-228600" lvl="0" marL="457200" algn="l">
              <a:lnSpc>
                <a:spcPct val="100000"/>
              </a:lnSpc>
              <a:spcBef>
                <a:spcPts val="0"/>
              </a:spcBef>
              <a:spcAft>
                <a:spcPts val="0"/>
              </a:spcAft>
              <a:buSzPts val="2400"/>
              <a:buNone/>
              <a:defRPr/>
            </a:lvl1pPr>
          </a:lstStyle>
          <a:p/>
        </p:txBody>
      </p:sp>
      <p:sp>
        <p:nvSpPr>
          <p:cNvPr id="193" name="Google Shape;193;p3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94" name="Shape 194"/>
        <p:cNvGrpSpPr/>
        <p:nvPr/>
      </p:nvGrpSpPr>
      <p:grpSpPr>
        <a:xfrm>
          <a:off x="0" y="0"/>
          <a:ext cx="0" cy="0"/>
          <a:chOff x="0" y="0"/>
          <a:chExt cx="0" cy="0"/>
        </a:xfrm>
      </p:grpSpPr>
      <p:sp>
        <p:nvSpPr>
          <p:cNvPr id="195" name="Google Shape;195;p35"/>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196" name="Google Shape;196;p35"/>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197" name="Google Shape;197;p3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98" name="Shape 198"/>
        <p:cNvGrpSpPr/>
        <p:nvPr/>
      </p:nvGrpSpPr>
      <p:grpSpPr>
        <a:xfrm>
          <a:off x="0" y="0"/>
          <a:ext cx="0" cy="0"/>
          <a:chOff x="0" y="0"/>
          <a:chExt cx="0" cy="0"/>
        </a:xfrm>
      </p:grpSpPr>
      <p:sp>
        <p:nvSpPr>
          <p:cNvPr id="199" name="Google Shape;199;p3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4" name="Google Shape;8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5" name="Google Shape;8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55" name="Shape 155"/>
        <p:cNvGrpSpPr/>
        <p:nvPr/>
      </p:nvGrpSpPr>
      <p:grpSpPr>
        <a:xfrm>
          <a:off x="0" y="0"/>
          <a:ext cx="0" cy="0"/>
          <a:chOff x="0" y="0"/>
          <a:chExt cx="0" cy="0"/>
        </a:xfrm>
      </p:grpSpPr>
      <p:sp>
        <p:nvSpPr>
          <p:cNvPr id="156" name="Google Shape;156;p2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57" name="Google Shape;157;p2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58" name="Google Shape;158;p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23.png"/><Relationship Id="rId5"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23.png"/><Relationship Id="rId5"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image" Target="../media/image48.png"/><Relationship Id="rId5"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41.png"/><Relationship Id="rId4"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3" name="Shape 203"/>
        <p:cNvGrpSpPr/>
        <p:nvPr/>
      </p:nvGrpSpPr>
      <p:grpSpPr>
        <a:xfrm>
          <a:off x="0" y="0"/>
          <a:ext cx="0" cy="0"/>
          <a:chOff x="0" y="0"/>
          <a:chExt cx="0" cy="0"/>
        </a:xfrm>
      </p:grpSpPr>
      <p:sp>
        <p:nvSpPr>
          <p:cNvPr id="204" name="Google Shape;204;p37"/>
          <p:cNvSpPr/>
          <p:nvPr/>
        </p:nvSpPr>
        <p:spPr>
          <a:xfrm>
            <a:off x="475488" y="0"/>
            <a:ext cx="10910292" cy="68580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5" name="Google Shape;205;p3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6" name="Google Shape;206;p37"/>
          <p:cNvSpPr txBox="1"/>
          <p:nvPr>
            <p:ph type="ctrTitle"/>
          </p:nvPr>
        </p:nvSpPr>
        <p:spPr>
          <a:xfrm>
            <a:off x="3045368" y="2043663"/>
            <a:ext cx="6105194" cy="203105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5600"/>
              <a:buFont typeface="Calibri"/>
              <a:buNone/>
            </a:pPr>
            <a:r>
              <a:rPr lang="en-US" sz="5600">
                <a:solidFill>
                  <a:srgbClr val="FFFFFF"/>
                </a:solidFill>
              </a:rPr>
              <a:t>Causal Reasoning for Algorithmic Fairness</a:t>
            </a:r>
            <a:endParaRPr/>
          </a:p>
        </p:txBody>
      </p:sp>
      <p:sp>
        <p:nvSpPr>
          <p:cNvPr id="207" name="Google Shape;207;p37"/>
          <p:cNvSpPr txBox="1"/>
          <p:nvPr>
            <p:ph idx="1" type="subTitle"/>
          </p:nvPr>
        </p:nvSpPr>
        <p:spPr>
          <a:xfrm>
            <a:off x="3045368" y="4074718"/>
            <a:ext cx="6105194" cy="68207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FFFFFF"/>
              </a:buClr>
              <a:buSzPts val="1400"/>
              <a:buNone/>
            </a:pPr>
            <a:r>
              <a:rPr lang="en-US" sz="1400">
                <a:solidFill>
                  <a:srgbClr val="FFFFFF"/>
                </a:solidFill>
              </a:rPr>
              <a:t>Joshua R Loftus, Chris Russell, Matt J. Kusner and Ricardo Silva</a:t>
            </a:r>
            <a:endParaRPr/>
          </a:p>
          <a:p>
            <a:pPr indent="0" lvl="0" marL="0" rtl="0" algn="ctr">
              <a:lnSpc>
                <a:spcPct val="90000"/>
              </a:lnSpc>
              <a:spcBef>
                <a:spcPts val="1000"/>
              </a:spcBef>
              <a:spcAft>
                <a:spcPts val="0"/>
              </a:spcAft>
              <a:buClr>
                <a:schemeClr val="dk1"/>
              </a:buClr>
              <a:buSzPts val="1400"/>
              <a:buNone/>
            </a:pPr>
            <a:r>
              <a:t/>
            </a:r>
            <a:endParaRPr sz="1400">
              <a:solidFill>
                <a:srgbClr val="FFFFFF"/>
              </a:solidFill>
            </a:endParaRPr>
          </a:p>
          <a:p>
            <a:pPr indent="0" lvl="0" marL="0" rtl="0" algn="ctr">
              <a:lnSpc>
                <a:spcPct val="90000"/>
              </a:lnSpc>
              <a:spcBef>
                <a:spcPts val="1000"/>
              </a:spcBef>
              <a:spcAft>
                <a:spcPts val="0"/>
              </a:spcAft>
              <a:buClr>
                <a:srgbClr val="FFFFFF"/>
              </a:buClr>
              <a:buSzPts val="1400"/>
              <a:buNone/>
            </a:pPr>
            <a:r>
              <a:rPr lang="en-US" sz="1400">
                <a:solidFill>
                  <a:srgbClr val="FFFFFF"/>
                </a:solidFill>
              </a:rPr>
              <a:t>Presentation by: Shubham Sharma and Jie Hua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82" name="Google Shape;282;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83" name="Google Shape;283;p46"/>
          <p:cNvPicPr preferRelativeResize="0"/>
          <p:nvPr/>
        </p:nvPicPr>
        <p:blipFill rotWithShape="1">
          <a:blip r:embed="rId3">
            <a:alphaModFix/>
          </a:blip>
          <a:srcRect b="0" l="0" r="0" t="0"/>
          <a:stretch/>
        </p:blipFill>
        <p:spPr>
          <a:xfrm>
            <a:off x="0" y="0"/>
            <a:ext cx="12191999" cy="6857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89" name="Google Shape;289;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90" name="Google Shape;290;p47"/>
          <p:cNvPicPr preferRelativeResize="0"/>
          <p:nvPr/>
        </p:nvPicPr>
        <p:blipFill rotWithShape="1">
          <a:blip r:embed="rId3">
            <a:alphaModFix/>
          </a:blip>
          <a:srcRect b="0" l="0" r="0" t="0"/>
          <a:stretch/>
        </p:blipFill>
        <p:spPr>
          <a:xfrm>
            <a:off x="0" y="0"/>
            <a:ext cx="12191999"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96" name="Google Shape;296;p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97" name="Google Shape;297;p48"/>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03" name="Google Shape;303;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04" name="Google Shape;304;p49"/>
          <p:cNvPicPr preferRelativeResize="0"/>
          <p:nvPr/>
        </p:nvPicPr>
        <p:blipFill rotWithShape="1">
          <a:blip r:embed="rId3">
            <a:alphaModFix/>
          </a:blip>
          <a:srcRect b="0" l="0" r="0" t="0"/>
          <a:stretch/>
        </p:blipFill>
        <p:spPr>
          <a:xfrm>
            <a:off x="0" y="-1"/>
            <a:ext cx="12191999" cy="6858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10" name="Google Shape;310;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11" name="Google Shape;311;p50"/>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17" name="Google Shape;317;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18" name="Google Shape;318;p51"/>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t/>
            </a:r>
            <a:endParaRPr/>
          </a:p>
        </p:txBody>
      </p:sp>
      <p:sp>
        <p:nvSpPr>
          <p:cNvPr id="324" name="Google Shape;324;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25" name="Google Shape;325;p52"/>
          <p:cNvPicPr preferRelativeResize="0"/>
          <p:nvPr/>
        </p:nvPicPr>
        <p:blipFill rotWithShape="1">
          <a:blip r:embed="rId3">
            <a:alphaModFix/>
          </a:blip>
          <a:srcRect b="0" l="0" r="0" t="0"/>
          <a:stretch/>
        </p:blipFill>
        <p:spPr>
          <a:xfrm>
            <a:off x="0" y="1"/>
            <a:ext cx="12192000" cy="68572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31" name="Google Shape;331;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32" name="Google Shape;332;p53"/>
          <p:cNvPicPr preferRelativeResize="0"/>
          <p:nvPr/>
        </p:nvPicPr>
        <p:blipFill rotWithShape="1">
          <a:blip r:embed="rId3">
            <a:alphaModFix/>
          </a:blip>
          <a:srcRect b="0" l="0" r="0" t="0"/>
          <a:stretch/>
        </p:blipFill>
        <p:spPr>
          <a:xfrm>
            <a:off x="0" y="0"/>
            <a:ext cx="12192000" cy="6857999"/>
          </a:xfrm>
          <a:prstGeom prst="rect">
            <a:avLst/>
          </a:prstGeom>
          <a:noFill/>
          <a:ln>
            <a:noFill/>
          </a:ln>
        </p:spPr>
      </p:pic>
      <p:pic>
        <p:nvPicPr>
          <p:cNvPr id="333" name="Google Shape;333;p53"/>
          <p:cNvPicPr preferRelativeResize="0"/>
          <p:nvPr/>
        </p:nvPicPr>
        <p:blipFill rotWithShape="1">
          <a:blip r:embed="rId4">
            <a:alphaModFix/>
          </a:blip>
          <a:srcRect b="0" l="0" r="0" t="0"/>
          <a:stretch/>
        </p:blipFill>
        <p:spPr>
          <a:xfrm>
            <a:off x="3399550" y="3727191"/>
            <a:ext cx="3906097" cy="424931"/>
          </a:xfrm>
          <a:prstGeom prst="rect">
            <a:avLst/>
          </a:prstGeom>
          <a:solidFill>
            <a:schemeClr val="accent2"/>
          </a:solidFill>
          <a:ln>
            <a:noFill/>
          </a:ln>
        </p:spPr>
      </p:pic>
      <p:sp>
        <p:nvSpPr>
          <p:cNvPr id="334" name="Google Shape;334;p53"/>
          <p:cNvSpPr txBox="1"/>
          <p:nvPr/>
        </p:nvSpPr>
        <p:spPr>
          <a:xfrm>
            <a:off x="2556588" y="4152122"/>
            <a:ext cx="5775649" cy="92333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If a protected attribute category with less qualified individuals is present, that category would still be getting a positive prediction at the same rate as another category.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8" name="Shape 338"/>
        <p:cNvGrpSpPr/>
        <p:nvPr/>
      </p:nvGrpSpPr>
      <p:grpSpPr>
        <a:xfrm>
          <a:off x="0" y="0"/>
          <a:ext cx="0" cy="0"/>
          <a:chOff x="0" y="0"/>
          <a:chExt cx="0" cy="0"/>
        </a:xfrm>
      </p:grpSpPr>
      <p:sp>
        <p:nvSpPr>
          <p:cNvPr id="339" name="Google Shape;339;p54"/>
          <p:cNvSpPr/>
          <p:nvPr/>
        </p:nvSpPr>
        <p:spPr>
          <a:xfrm>
            <a:off x="0" y="0"/>
            <a:ext cx="2013557" cy="6858000"/>
          </a:xfrm>
          <a:prstGeom prst="rect">
            <a:avLst/>
          </a:prstGeom>
          <a:solidFill>
            <a:srgbClr val="766C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0" name="Google Shape;340;p54"/>
          <p:cNvSpPr/>
          <p:nvPr>
            <p:ph type="title"/>
          </p:nvPr>
        </p:nvSpPr>
        <p:spPr>
          <a:xfrm>
            <a:off x="694510" y="1487272"/>
            <a:ext cx="2743200" cy="2743200"/>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2600"/>
              <a:buFont typeface="Calibri"/>
              <a:buNone/>
            </a:pPr>
            <a:r>
              <a:rPr lang="en-US" sz="2600">
                <a:solidFill>
                  <a:srgbClr val="FFFFFF"/>
                </a:solidFill>
                <a:latin typeface="Calibri"/>
                <a:ea typeface="Calibri"/>
                <a:cs typeface="Calibri"/>
                <a:sym typeface="Calibri"/>
              </a:rPr>
              <a:t>Existing methods</a:t>
            </a:r>
            <a:endParaRPr/>
          </a:p>
        </p:txBody>
      </p:sp>
      <p:pic>
        <p:nvPicPr>
          <p:cNvPr id="341" name="Google Shape;341;p54"/>
          <p:cNvPicPr preferRelativeResize="0"/>
          <p:nvPr>
            <p:ph idx="1" type="body"/>
          </p:nvPr>
        </p:nvPicPr>
        <p:blipFill rotWithShape="1">
          <a:blip r:embed="rId3">
            <a:alphaModFix/>
          </a:blip>
          <a:srcRect b="0" l="0" r="0" t="0"/>
          <a:stretch/>
        </p:blipFill>
        <p:spPr>
          <a:xfrm>
            <a:off x="4038600" y="1744701"/>
            <a:ext cx="7188199" cy="2228341"/>
          </a:xfrm>
          <a:prstGeom prst="rect">
            <a:avLst/>
          </a:prstGeom>
          <a:noFill/>
          <a:ln>
            <a:noFill/>
          </a:ln>
        </p:spPr>
      </p:pic>
      <p:sp>
        <p:nvSpPr>
          <p:cNvPr id="342" name="Google Shape;342;p54"/>
          <p:cNvSpPr txBox="1"/>
          <p:nvPr/>
        </p:nvSpPr>
        <p:spPr>
          <a:xfrm>
            <a:off x="4038600" y="4884873"/>
            <a:ext cx="7188199" cy="1292090"/>
          </a:xfrm>
          <a:prstGeom prst="rect">
            <a:avLst/>
          </a:prstGeom>
          <a:noFill/>
          <a:ln>
            <a:noFill/>
          </a:ln>
        </p:spPr>
        <p:txBody>
          <a:bodyPr anchorCtr="0" anchor="t" bIns="45700" lIns="91425" spcFirstLastPara="1" rIns="91425" wrap="square" tIns="45700">
            <a:noAutofit/>
          </a:bodyPr>
          <a:lstStyle/>
          <a:p>
            <a:pPr indent="-114300" lvl="0" marL="0" marR="0" rtl="0" algn="l">
              <a:lnSpc>
                <a:spcPct val="9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Any fairness notion based on observation alone will suffer similar problems, because they cannot model how discrimination happens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6" name="Shape 346"/>
        <p:cNvGrpSpPr/>
        <p:nvPr/>
      </p:nvGrpSpPr>
      <p:grpSpPr>
        <a:xfrm>
          <a:off x="0" y="0"/>
          <a:ext cx="0" cy="0"/>
          <a:chOff x="0" y="0"/>
          <a:chExt cx="0" cy="0"/>
        </a:xfrm>
      </p:grpSpPr>
      <p:sp>
        <p:nvSpPr>
          <p:cNvPr id="347" name="Google Shape;347;p55"/>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8" name="Google Shape;348;p55"/>
          <p:cNvSpPr txBox="1"/>
          <p:nvPr>
            <p:ph type="title"/>
          </p:nvPr>
        </p:nvSpPr>
        <p:spPr>
          <a:xfrm>
            <a:off x="556532" y="643467"/>
            <a:ext cx="11210925" cy="744836"/>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CAUSALITY</a:t>
            </a:r>
            <a:endParaRPr/>
          </a:p>
        </p:txBody>
      </p:sp>
      <p:pic>
        <p:nvPicPr>
          <p:cNvPr id="349" name="Google Shape;349;p55"/>
          <p:cNvPicPr preferRelativeResize="0"/>
          <p:nvPr>
            <p:ph idx="1" type="body"/>
          </p:nvPr>
        </p:nvPicPr>
        <p:blipFill rotWithShape="1">
          <a:blip r:embed="rId3">
            <a:alphaModFix/>
          </a:blip>
          <a:srcRect b="0" l="0" r="0" t="0"/>
          <a:stretch/>
        </p:blipFill>
        <p:spPr>
          <a:xfrm>
            <a:off x="2207328" y="1675227"/>
            <a:ext cx="7777343" cy="43941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1" name="Shape 211"/>
        <p:cNvGrpSpPr/>
        <p:nvPr/>
      </p:nvGrpSpPr>
      <p:grpSpPr>
        <a:xfrm>
          <a:off x="0" y="0"/>
          <a:ext cx="0" cy="0"/>
          <a:chOff x="0" y="0"/>
          <a:chExt cx="0" cy="0"/>
        </a:xfrm>
      </p:grpSpPr>
      <p:sp>
        <p:nvSpPr>
          <p:cNvPr id="212" name="Google Shape;212;p38"/>
          <p:cNvSpPr/>
          <p:nvPr/>
        </p:nvSpPr>
        <p:spPr>
          <a:xfrm>
            <a:off x="484096" y="470925"/>
            <a:ext cx="4381009" cy="5892104"/>
          </a:xfrm>
          <a:custGeom>
            <a:rect b="b" l="l" r="r" t="t"/>
            <a:pathLst>
              <a:path extrusionOk="0" h="5892104" w="4381009">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3" name="Google Shape;213;p38"/>
          <p:cNvSpPr txBox="1"/>
          <p:nvPr>
            <p:ph type="title"/>
          </p:nvPr>
        </p:nvSpPr>
        <p:spPr>
          <a:xfrm>
            <a:off x="863029" y="1012004"/>
            <a:ext cx="3416158" cy="479540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GOAL</a:t>
            </a:r>
            <a:endParaRPr/>
          </a:p>
        </p:txBody>
      </p:sp>
      <p:grpSp>
        <p:nvGrpSpPr>
          <p:cNvPr id="214" name="Google Shape;214;p38"/>
          <p:cNvGrpSpPr/>
          <p:nvPr/>
        </p:nvGrpSpPr>
        <p:grpSpPr>
          <a:xfrm>
            <a:off x="5194300" y="471642"/>
            <a:ext cx="6513603" cy="5883988"/>
            <a:chOff x="0" y="718"/>
            <a:chExt cx="6513603" cy="5883988"/>
          </a:xfrm>
        </p:grpSpPr>
        <p:sp>
          <p:nvSpPr>
            <p:cNvPr id="215" name="Google Shape;215;p38"/>
            <p:cNvSpPr/>
            <p:nvPr/>
          </p:nvSpPr>
          <p:spPr>
            <a:xfrm>
              <a:off x="0" y="718"/>
              <a:ext cx="6513603" cy="1681139"/>
            </a:xfrm>
            <a:prstGeom prst="roundRect">
              <a:avLst>
                <a:gd fmla="val 1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8"/>
            <p:cNvSpPr/>
            <p:nvPr/>
          </p:nvSpPr>
          <p:spPr>
            <a:xfrm>
              <a:off x="508544" y="378974"/>
              <a:ext cx="924626" cy="924626"/>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8"/>
            <p:cNvSpPr/>
            <p:nvPr/>
          </p:nvSpPr>
          <p:spPr>
            <a:xfrm>
              <a:off x="1941716" y="718"/>
              <a:ext cx="4571887" cy="168113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8"/>
            <p:cNvSpPr txBox="1"/>
            <p:nvPr/>
          </p:nvSpPr>
          <p:spPr>
            <a:xfrm>
              <a:off x="1941716" y="718"/>
              <a:ext cx="4571887" cy="1681139"/>
            </a:xfrm>
            <a:prstGeom prst="rect">
              <a:avLst/>
            </a:prstGeom>
            <a:noFill/>
            <a:ln>
              <a:noFill/>
            </a:ln>
          </p:spPr>
          <p:txBody>
            <a:bodyPr anchorCtr="0" anchor="ctr" bIns="177900" lIns="177900" spcFirstLastPara="1" rIns="177900" wrap="square" tIns="177900">
              <a:noAutofit/>
            </a:bodyPr>
            <a:lstStyle/>
            <a:p>
              <a:pPr indent="0" lvl="0" marL="0" marR="0" rtl="0" algn="l">
                <a:lnSpc>
                  <a:spcPct val="90000"/>
                </a:lnSpc>
                <a:spcBef>
                  <a:spcPts val="0"/>
                </a:spcBef>
                <a:spcAft>
                  <a:spcPts val="0"/>
                </a:spcAft>
                <a:buClr>
                  <a:schemeClr val="dk1"/>
                </a:buClr>
                <a:buSzPts val="2300"/>
                <a:buFont typeface="Calibri"/>
                <a:buNone/>
              </a:pPr>
              <a:r>
                <a:rPr b="0" i="0" lang="en-US" sz="2300" u="none" cap="none" strike="noStrike">
                  <a:solidFill>
                    <a:schemeClr val="dk1"/>
                  </a:solidFill>
                  <a:latin typeface="Calibri"/>
                  <a:ea typeface="Calibri"/>
                  <a:cs typeface="Calibri"/>
                  <a:sym typeface="Calibri"/>
                </a:rPr>
                <a:t>A fair classifier gives the same prediction had the person had a different value of the protected attribute</a:t>
              </a:r>
              <a:endParaRPr b="0" i="0" sz="1400" u="none" cap="none" strike="noStrike">
                <a:solidFill>
                  <a:srgbClr val="000000"/>
                </a:solidFill>
                <a:latin typeface="Arial"/>
                <a:ea typeface="Arial"/>
                <a:cs typeface="Arial"/>
                <a:sym typeface="Arial"/>
              </a:endParaRPr>
            </a:p>
          </p:txBody>
        </p:sp>
        <p:sp>
          <p:nvSpPr>
            <p:cNvPr id="219" name="Google Shape;219;p38"/>
            <p:cNvSpPr/>
            <p:nvPr/>
          </p:nvSpPr>
          <p:spPr>
            <a:xfrm>
              <a:off x="0" y="2102143"/>
              <a:ext cx="6513603" cy="1681139"/>
            </a:xfrm>
            <a:prstGeom prst="roundRect">
              <a:avLst>
                <a:gd fmla="val 1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8"/>
            <p:cNvSpPr/>
            <p:nvPr/>
          </p:nvSpPr>
          <p:spPr>
            <a:xfrm>
              <a:off x="508544" y="2480399"/>
              <a:ext cx="924626" cy="924626"/>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8"/>
            <p:cNvSpPr/>
            <p:nvPr/>
          </p:nvSpPr>
          <p:spPr>
            <a:xfrm>
              <a:off x="1941716" y="2102143"/>
              <a:ext cx="4571887" cy="168113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8"/>
            <p:cNvSpPr txBox="1"/>
            <p:nvPr/>
          </p:nvSpPr>
          <p:spPr>
            <a:xfrm>
              <a:off x="1941716" y="2102143"/>
              <a:ext cx="4571887" cy="1681139"/>
            </a:xfrm>
            <a:prstGeom prst="rect">
              <a:avLst/>
            </a:prstGeom>
            <a:noFill/>
            <a:ln>
              <a:noFill/>
            </a:ln>
          </p:spPr>
          <p:txBody>
            <a:bodyPr anchorCtr="0" anchor="ctr" bIns="177900" lIns="177900" spcFirstLastPara="1" rIns="177900" wrap="square" tIns="177900">
              <a:noAutofit/>
            </a:bodyPr>
            <a:lstStyle/>
            <a:p>
              <a:pPr indent="0" lvl="0" marL="0" marR="0" rtl="0" algn="l">
                <a:lnSpc>
                  <a:spcPct val="90000"/>
                </a:lnSpc>
                <a:spcBef>
                  <a:spcPts val="0"/>
                </a:spcBef>
                <a:spcAft>
                  <a:spcPts val="0"/>
                </a:spcAft>
                <a:buClr>
                  <a:schemeClr val="dk1"/>
                </a:buClr>
                <a:buSzPts val="2300"/>
                <a:buFont typeface="Calibri"/>
                <a:buNone/>
              </a:pPr>
              <a:r>
                <a:rPr b="0" i="0" lang="en-US" sz="2300" u="none" cap="none" strike="noStrike">
                  <a:solidFill>
                    <a:schemeClr val="dk1"/>
                  </a:solidFill>
                  <a:latin typeface="Calibri"/>
                  <a:ea typeface="Calibri"/>
                  <a:cs typeface="Calibri"/>
                  <a:sym typeface="Calibri"/>
                </a:rPr>
                <a:t>Non-causal fairness algorithms do not consider underlying problems that may cause a model to be unfair</a:t>
              </a:r>
              <a:endParaRPr b="0" i="0" sz="1400" u="none" cap="none" strike="noStrike">
                <a:solidFill>
                  <a:srgbClr val="000000"/>
                </a:solidFill>
                <a:latin typeface="Arial"/>
                <a:ea typeface="Arial"/>
                <a:cs typeface="Arial"/>
                <a:sym typeface="Arial"/>
              </a:endParaRPr>
            </a:p>
          </p:txBody>
        </p:sp>
        <p:sp>
          <p:nvSpPr>
            <p:cNvPr id="223" name="Google Shape;223;p38"/>
            <p:cNvSpPr/>
            <p:nvPr/>
          </p:nvSpPr>
          <p:spPr>
            <a:xfrm>
              <a:off x="0" y="4203567"/>
              <a:ext cx="6513603" cy="1681139"/>
            </a:xfrm>
            <a:prstGeom prst="roundRect">
              <a:avLst>
                <a:gd fmla="val 1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8"/>
            <p:cNvSpPr/>
            <p:nvPr/>
          </p:nvSpPr>
          <p:spPr>
            <a:xfrm>
              <a:off x="508544" y="4581824"/>
              <a:ext cx="924626" cy="924626"/>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8"/>
            <p:cNvSpPr/>
            <p:nvPr/>
          </p:nvSpPr>
          <p:spPr>
            <a:xfrm>
              <a:off x="1941716" y="4203567"/>
              <a:ext cx="4571887" cy="168113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8"/>
            <p:cNvSpPr txBox="1"/>
            <p:nvPr/>
          </p:nvSpPr>
          <p:spPr>
            <a:xfrm>
              <a:off x="1941716" y="4203567"/>
              <a:ext cx="4571887" cy="1681139"/>
            </a:xfrm>
            <a:prstGeom prst="rect">
              <a:avLst/>
            </a:prstGeom>
            <a:noFill/>
            <a:ln>
              <a:noFill/>
            </a:ln>
          </p:spPr>
          <p:txBody>
            <a:bodyPr anchorCtr="0" anchor="ctr" bIns="177900" lIns="177900" spcFirstLastPara="1" rIns="177900" wrap="square" tIns="177900">
              <a:noAutofit/>
            </a:bodyPr>
            <a:lstStyle/>
            <a:p>
              <a:pPr indent="0" lvl="0" marL="0" marR="0" rtl="0" algn="l">
                <a:lnSpc>
                  <a:spcPct val="90000"/>
                </a:lnSpc>
                <a:spcBef>
                  <a:spcPts val="0"/>
                </a:spcBef>
                <a:spcAft>
                  <a:spcPts val="0"/>
                </a:spcAft>
                <a:buClr>
                  <a:schemeClr val="dk1"/>
                </a:buClr>
                <a:buSzPts val="2300"/>
                <a:buFont typeface="Calibri"/>
                <a:buNone/>
              </a:pPr>
              <a:r>
                <a:rPr b="0" i="0" lang="en-US" sz="2300" u="none" cap="none" strike="noStrike">
                  <a:solidFill>
                    <a:schemeClr val="dk1"/>
                  </a:solidFill>
                  <a:latin typeface="Calibri"/>
                  <a:ea typeface="Calibri"/>
                  <a:cs typeface="Calibri"/>
                  <a:sym typeface="Calibri"/>
                </a:rPr>
                <a:t>Our goal is to introduce the idea of using causal models for algorithmic fairness and provide an intuition into why this is crucial</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3" name="Shape 353"/>
        <p:cNvGrpSpPr/>
        <p:nvPr/>
      </p:nvGrpSpPr>
      <p:grpSpPr>
        <a:xfrm>
          <a:off x="0" y="0"/>
          <a:ext cx="0" cy="0"/>
          <a:chOff x="0" y="0"/>
          <a:chExt cx="0" cy="0"/>
        </a:xfrm>
      </p:grpSpPr>
      <p:sp>
        <p:nvSpPr>
          <p:cNvPr id="354" name="Google Shape;354;p56"/>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5" name="Google Shape;355;p56"/>
          <p:cNvSpPr txBox="1"/>
          <p:nvPr>
            <p:ph type="title"/>
          </p:nvPr>
        </p:nvSpPr>
        <p:spPr>
          <a:xfrm>
            <a:off x="556532" y="643467"/>
            <a:ext cx="11210925" cy="744836"/>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CAUSALITY</a:t>
            </a:r>
            <a:endParaRPr/>
          </a:p>
        </p:txBody>
      </p:sp>
      <p:pic>
        <p:nvPicPr>
          <p:cNvPr id="356" name="Google Shape;356;p56"/>
          <p:cNvPicPr preferRelativeResize="0"/>
          <p:nvPr>
            <p:ph idx="1" type="body"/>
          </p:nvPr>
        </p:nvPicPr>
        <p:blipFill rotWithShape="1">
          <a:blip r:embed="rId3">
            <a:alphaModFix/>
          </a:blip>
          <a:srcRect b="0" l="0" r="0" t="0"/>
          <a:stretch/>
        </p:blipFill>
        <p:spPr>
          <a:xfrm>
            <a:off x="2274958" y="1675227"/>
            <a:ext cx="7642084" cy="4394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0" name="Shape 360"/>
        <p:cNvGrpSpPr/>
        <p:nvPr/>
      </p:nvGrpSpPr>
      <p:grpSpPr>
        <a:xfrm>
          <a:off x="0" y="0"/>
          <a:ext cx="0" cy="0"/>
          <a:chOff x="0" y="0"/>
          <a:chExt cx="0" cy="0"/>
        </a:xfrm>
      </p:grpSpPr>
      <p:sp>
        <p:nvSpPr>
          <p:cNvPr id="361" name="Google Shape;361;p57"/>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2" name="Google Shape;362;p57"/>
          <p:cNvSpPr txBox="1"/>
          <p:nvPr>
            <p:ph type="title"/>
          </p:nvPr>
        </p:nvSpPr>
        <p:spPr>
          <a:xfrm>
            <a:off x="556532" y="643467"/>
            <a:ext cx="11210925" cy="744836"/>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CAUSAL MODELS</a:t>
            </a:r>
            <a:endParaRPr/>
          </a:p>
        </p:txBody>
      </p:sp>
      <p:pic>
        <p:nvPicPr>
          <p:cNvPr id="363" name="Google Shape;363;p57"/>
          <p:cNvPicPr preferRelativeResize="0"/>
          <p:nvPr>
            <p:ph idx="1" type="body"/>
          </p:nvPr>
        </p:nvPicPr>
        <p:blipFill rotWithShape="1">
          <a:blip r:embed="rId3">
            <a:alphaModFix/>
          </a:blip>
          <a:srcRect b="0" l="0" r="0" t="0"/>
          <a:stretch/>
        </p:blipFill>
        <p:spPr>
          <a:xfrm>
            <a:off x="1808977" y="1675227"/>
            <a:ext cx="8574045" cy="43941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7" name="Shape 367"/>
        <p:cNvGrpSpPr/>
        <p:nvPr/>
      </p:nvGrpSpPr>
      <p:grpSpPr>
        <a:xfrm>
          <a:off x="0" y="0"/>
          <a:ext cx="0" cy="0"/>
          <a:chOff x="0" y="0"/>
          <a:chExt cx="0" cy="0"/>
        </a:xfrm>
      </p:grpSpPr>
      <p:sp>
        <p:nvSpPr>
          <p:cNvPr id="368" name="Google Shape;368;p58"/>
          <p:cNvSpPr txBox="1"/>
          <p:nvPr>
            <p:ph type="title"/>
          </p:nvPr>
        </p:nvSpPr>
        <p:spPr>
          <a:xfrm>
            <a:off x="1514292" y="513612"/>
            <a:ext cx="9894133" cy="1031216"/>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HOW DO WE USE SUCH A MODEL?</a:t>
            </a:r>
            <a:endParaRPr/>
          </a:p>
        </p:txBody>
      </p:sp>
      <p:pic>
        <p:nvPicPr>
          <p:cNvPr id="369" name="Google Shape;369;p58"/>
          <p:cNvPicPr preferRelativeResize="0"/>
          <p:nvPr/>
        </p:nvPicPr>
        <p:blipFill rotWithShape="1">
          <a:blip r:embed="rId3">
            <a:alphaModFix/>
          </a:blip>
          <a:srcRect b="0" l="0" r="0" t="0"/>
          <a:stretch/>
        </p:blipFill>
        <p:spPr>
          <a:xfrm>
            <a:off x="1555339" y="2589086"/>
            <a:ext cx="4987290" cy="2755478"/>
          </a:xfrm>
          <a:prstGeom prst="rect">
            <a:avLst/>
          </a:prstGeom>
          <a:noFill/>
          <a:ln>
            <a:noFill/>
          </a:ln>
        </p:spPr>
      </p:pic>
      <p:sp>
        <p:nvSpPr>
          <p:cNvPr id="370" name="Google Shape;370;p58"/>
          <p:cNvSpPr/>
          <p:nvPr/>
        </p:nvSpPr>
        <p:spPr>
          <a:xfrm rot="10800000">
            <a:off x="780154" y="1884045"/>
            <a:ext cx="3275668" cy="2853308"/>
          </a:xfrm>
          <a:custGeom>
            <a:rect b="b" l="l" r="r" t="t"/>
            <a:pathLst>
              <a:path extrusionOk="0" h="2853308" w="327566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4055822" y="3222529"/>
            <a:ext cx="3242952" cy="2828156"/>
          </a:xfrm>
          <a:custGeom>
            <a:rect b="b" l="l" r="r" t="t"/>
            <a:pathLst>
              <a:path extrusionOk="0" h="2828156" w="3242952">
                <a:moveTo>
                  <a:pt x="2837178" y="0"/>
                </a:moveTo>
                <a:lnTo>
                  <a:pt x="3242952" y="0"/>
                </a:lnTo>
                <a:lnTo>
                  <a:pt x="3242952" y="2828156"/>
                </a:lnTo>
                <a:lnTo>
                  <a:pt x="0" y="2828156"/>
                </a:lnTo>
                <a:lnTo>
                  <a:pt x="0" y="2442859"/>
                </a:lnTo>
                <a:lnTo>
                  <a:pt x="2837178" y="2443295"/>
                </a:lnTo>
                <a:close/>
              </a:path>
            </a:pathLst>
          </a:custGeom>
          <a:solidFill>
            <a:srgbClr val="4C4C4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2" name="Google Shape;372;p58"/>
          <p:cNvSpPr txBox="1"/>
          <p:nvPr>
            <p:ph idx="1" type="body"/>
          </p:nvPr>
        </p:nvSpPr>
        <p:spPr>
          <a:xfrm>
            <a:off x="7781373" y="2279151"/>
            <a:ext cx="3627063" cy="3387145"/>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The notion of counterfactuals: What would the classifier have predicted had the individual protected attribute change?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78" name="Google Shape;378;p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79" name="Google Shape;379;p59"/>
          <p:cNvPicPr preferRelativeResize="0"/>
          <p:nvPr/>
        </p:nvPicPr>
        <p:blipFill rotWithShape="1">
          <a:blip r:embed="rId3">
            <a:alphaModFix/>
          </a:blip>
          <a:srcRect b="0" l="0" r="0" t="0"/>
          <a:stretch/>
        </p:blipFill>
        <p:spPr>
          <a:xfrm>
            <a:off x="0" y="1"/>
            <a:ext cx="12192000" cy="685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85" name="Google Shape;385;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86" name="Google Shape;386;p60"/>
          <p:cNvPicPr preferRelativeResize="0"/>
          <p:nvPr/>
        </p:nvPicPr>
        <p:blipFill rotWithShape="1">
          <a:blip r:embed="rId3">
            <a:alphaModFix/>
          </a:blip>
          <a:srcRect b="0" l="0" r="0" t="0"/>
          <a:stretch/>
        </p:blipFill>
        <p:spPr>
          <a:xfrm>
            <a:off x="0" y="0"/>
            <a:ext cx="12192000" cy="684724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92" name="Google Shape;392;p6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93" name="Google Shape;393;p61"/>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7" name="Shape 397"/>
        <p:cNvGrpSpPr/>
        <p:nvPr/>
      </p:nvGrpSpPr>
      <p:grpSpPr>
        <a:xfrm>
          <a:off x="0" y="0"/>
          <a:ext cx="0" cy="0"/>
          <a:chOff x="0" y="0"/>
          <a:chExt cx="0" cy="0"/>
        </a:xfrm>
      </p:grpSpPr>
      <p:sp>
        <p:nvSpPr>
          <p:cNvPr id="398" name="Google Shape;398;p62"/>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99" name="Google Shape;399;p62"/>
          <p:cNvSpPr txBox="1"/>
          <p:nvPr>
            <p:ph type="title"/>
          </p:nvPr>
        </p:nvSpPr>
        <p:spPr>
          <a:xfrm>
            <a:off x="556532" y="643467"/>
            <a:ext cx="11210925" cy="744836"/>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COUNTERFACTUAL FAIRNESS</a:t>
            </a:r>
            <a:endParaRPr/>
          </a:p>
        </p:txBody>
      </p:sp>
      <p:pic>
        <p:nvPicPr>
          <p:cNvPr id="400" name="Google Shape;400;p62"/>
          <p:cNvPicPr preferRelativeResize="0"/>
          <p:nvPr>
            <p:ph idx="1" type="body"/>
          </p:nvPr>
        </p:nvPicPr>
        <p:blipFill rotWithShape="1">
          <a:blip r:embed="rId3">
            <a:alphaModFix/>
          </a:blip>
          <a:srcRect b="0" l="0" r="0" t="0"/>
          <a:stretch/>
        </p:blipFill>
        <p:spPr>
          <a:xfrm>
            <a:off x="1911048" y="1675227"/>
            <a:ext cx="8369904" cy="43941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06" name="Google Shape;406;p6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407" name="Google Shape;407;p63"/>
          <p:cNvPicPr preferRelativeResize="0"/>
          <p:nvPr/>
        </p:nvPicPr>
        <p:blipFill rotWithShape="1">
          <a:blip r:embed="rId3">
            <a:alphaModFix/>
          </a:blip>
          <a:srcRect b="0" l="0" r="0" t="0"/>
          <a:stretch/>
        </p:blipFill>
        <p:spPr>
          <a:xfrm>
            <a:off x="0" y="0"/>
            <a:ext cx="12191999" cy="686681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13" name="Google Shape;413;p6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414" name="Google Shape;414;p64"/>
          <p:cNvPicPr preferRelativeResize="0"/>
          <p:nvPr/>
        </p:nvPicPr>
        <p:blipFill rotWithShape="1">
          <a:blip r:embed="rId3">
            <a:alphaModFix/>
          </a:blip>
          <a:srcRect b="0" l="0" r="0" t="0"/>
          <a:stretch/>
        </p:blipFill>
        <p:spPr>
          <a:xfrm>
            <a:off x="-1" y="1"/>
            <a:ext cx="12304891" cy="685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8" name="Shape 418"/>
        <p:cNvGrpSpPr/>
        <p:nvPr/>
      </p:nvGrpSpPr>
      <p:grpSpPr>
        <a:xfrm>
          <a:off x="0" y="0"/>
          <a:ext cx="0" cy="0"/>
          <a:chOff x="0" y="0"/>
          <a:chExt cx="0" cy="0"/>
        </a:xfrm>
      </p:grpSpPr>
      <p:sp>
        <p:nvSpPr>
          <p:cNvPr id="419" name="Google Shape;419;p65"/>
          <p:cNvSpPr/>
          <p:nvPr/>
        </p:nvSpPr>
        <p:spPr>
          <a:xfrm>
            <a:off x="396882" y="280374"/>
            <a:ext cx="11438793" cy="1844256"/>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0" name="Google Shape;420;p65"/>
          <p:cNvSpPr/>
          <p:nvPr>
            <p:ph type="title"/>
          </p:nvPr>
        </p:nvSpPr>
        <p:spPr>
          <a:xfrm>
            <a:off x="546351" y="433545"/>
            <a:ext cx="11139854" cy="930447"/>
          </a:xfrm>
          <a:prstGeom prst="ellipse">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2200"/>
              <a:buFont typeface="Calibri"/>
              <a:buNone/>
            </a:pPr>
            <a:r>
              <a:rPr lang="en-US" sz="2200">
                <a:solidFill>
                  <a:srgbClr val="FFFFFF"/>
                </a:solidFill>
              </a:rPr>
              <a:t>HOW DO WE MAKE COUNTERFACTUALLY FAIR CLASSIFIERS?</a:t>
            </a:r>
            <a:endParaRPr/>
          </a:p>
        </p:txBody>
      </p:sp>
      <p:cxnSp>
        <p:nvCxnSpPr>
          <p:cNvPr id="421" name="Google Shape;421;p65"/>
          <p:cNvCxnSpPr/>
          <p:nvPr/>
        </p:nvCxnSpPr>
        <p:spPr>
          <a:xfrm>
            <a:off x="2230078" y="1522292"/>
            <a:ext cx="7772400" cy="0"/>
          </a:xfrm>
          <a:prstGeom prst="straightConnector1">
            <a:avLst/>
          </a:prstGeom>
          <a:noFill/>
          <a:ln cap="flat" cmpd="sng" w="22225">
            <a:solidFill>
              <a:srgbClr val="D9D9D9"/>
            </a:solidFill>
            <a:prstDash val="solid"/>
            <a:miter lim="800000"/>
            <a:headEnd len="sm" w="sm" type="none"/>
            <a:tailEnd len="sm" w="sm" type="none"/>
          </a:ln>
        </p:spPr>
      </p:cxnSp>
      <p:pic>
        <p:nvPicPr>
          <p:cNvPr id="422" name="Google Shape;422;p65"/>
          <p:cNvPicPr preferRelativeResize="0"/>
          <p:nvPr/>
        </p:nvPicPr>
        <p:blipFill rotWithShape="1">
          <a:blip r:embed="rId3">
            <a:alphaModFix/>
          </a:blip>
          <a:srcRect b="0" l="0" r="0" t="0"/>
          <a:stretch/>
        </p:blipFill>
        <p:spPr>
          <a:xfrm>
            <a:off x="775161" y="2426818"/>
            <a:ext cx="4568728" cy="3997637"/>
          </a:xfrm>
          <a:prstGeom prst="rect">
            <a:avLst/>
          </a:prstGeom>
          <a:noFill/>
          <a:ln>
            <a:noFill/>
          </a:ln>
        </p:spPr>
      </p:pic>
      <p:cxnSp>
        <p:nvCxnSpPr>
          <p:cNvPr id="423" name="Google Shape;423;p65"/>
          <p:cNvCxnSpPr/>
          <p:nvPr/>
        </p:nvCxnSpPr>
        <p:spPr>
          <a:xfrm>
            <a:off x="6116278" y="2596836"/>
            <a:ext cx="0" cy="3657600"/>
          </a:xfrm>
          <a:prstGeom prst="straightConnector1">
            <a:avLst/>
          </a:prstGeom>
          <a:noFill/>
          <a:ln cap="flat" cmpd="dbl" w="101600">
            <a:solidFill>
              <a:srgbClr val="595959"/>
            </a:solidFill>
            <a:prstDash val="solid"/>
            <a:miter lim="800000"/>
            <a:headEnd len="sm" w="sm" type="none"/>
            <a:tailEnd len="sm" w="sm" type="none"/>
          </a:ln>
        </p:spPr>
      </p:cxnSp>
      <p:pic>
        <p:nvPicPr>
          <p:cNvPr id="424" name="Google Shape;424;p65"/>
          <p:cNvPicPr preferRelativeResize="0"/>
          <p:nvPr>
            <p:ph idx="1" type="body"/>
          </p:nvPr>
        </p:nvPicPr>
        <p:blipFill rotWithShape="1">
          <a:blip r:embed="rId4">
            <a:alphaModFix/>
          </a:blip>
          <a:srcRect b="0" l="0" r="0" t="0"/>
          <a:stretch/>
        </p:blipFill>
        <p:spPr>
          <a:xfrm>
            <a:off x="6445073" y="2666103"/>
            <a:ext cx="5455917" cy="351906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0" name="Shape 230"/>
        <p:cNvGrpSpPr/>
        <p:nvPr/>
      </p:nvGrpSpPr>
      <p:grpSpPr>
        <a:xfrm>
          <a:off x="0" y="0"/>
          <a:ext cx="0" cy="0"/>
          <a:chOff x="0" y="0"/>
          <a:chExt cx="0" cy="0"/>
        </a:xfrm>
      </p:grpSpPr>
      <p:pic>
        <p:nvPicPr>
          <p:cNvPr descr="A group of people posing for the camera&#10;&#10;Description automatically generated" id="231" name="Google Shape;231;p39"/>
          <p:cNvPicPr preferRelativeResize="0"/>
          <p:nvPr>
            <p:ph idx="1" type="body"/>
          </p:nvPr>
        </p:nvPicPr>
        <p:blipFill rotWithShape="1">
          <a:blip r:embed="rId3">
            <a:alphaModFix/>
          </a:blip>
          <a:srcRect b="1747" l="0" r="0" t="0"/>
          <a:stretch/>
        </p:blipFill>
        <p:spPr>
          <a:xfrm>
            <a:off x="20" y="10"/>
            <a:ext cx="12191980" cy="6857990"/>
          </a:xfrm>
          <a:prstGeom prst="rect">
            <a:avLst/>
          </a:prstGeom>
          <a:noFill/>
          <a:ln>
            <a:noFill/>
          </a:ln>
        </p:spPr>
      </p:pic>
      <p:sp>
        <p:nvSpPr>
          <p:cNvPr id="232" name="Google Shape;232;p39"/>
          <p:cNvSpPr/>
          <p:nvPr/>
        </p:nvSpPr>
        <p:spPr>
          <a:xfrm>
            <a:off x="0" y="5320142"/>
            <a:ext cx="12192000" cy="736551"/>
          </a:xfrm>
          <a:prstGeom prst="rect">
            <a:avLst/>
          </a:prstGeom>
          <a:solidFill>
            <a:schemeClr val="lt1">
              <a:alpha val="9254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 name="Google Shape;233;p39"/>
          <p:cNvSpPr txBox="1"/>
          <p:nvPr>
            <p:ph type="title"/>
          </p:nvPr>
        </p:nvSpPr>
        <p:spPr>
          <a:xfrm>
            <a:off x="523875" y="5317240"/>
            <a:ext cx="11210925" cy="744836"/>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3600"/>
              <a:buFont typeface="Calibri"/>
              <a:buNone/>
            </a:pPr>
            <a:r>
              <a:rPr lang="en-US" sz="3600">
                <a:solidFill>
                  <a:srgbClr val="262626"/>
                </a:solidFill>
              </a:rPr>
              <a:t>EXAMPLE: APPLYING TO LAW SCHOOL</a:t>
            </a:r>
            <a:endParaRPr/>
          </a:p>
        </p:txBody>
      </p:sp>
      <p:cxnSp>
        <p:nvCxnSpPr>
          <p:cNvPr id="234" name="Google Shape;234;p39"/>
          <p:cNvCxnSpPr/>
          <p:nvPr/>
        </p:nvCxnSpPr>
        <p:spPr>
          <a:xfrm>
            <a:off x="0" y="5241983"/>
            <a:ext cx="12192000" cy="0"/>
          </a:xfrm>
          <a:prstGeom prst="straightConnector1">
            <a:avLst/>
          </a:prstGeom>
          <a:noFill/>
          <a:ln cap="flat" cmpd="sng" w="41275">
            <a:solidFill>
              <a:schemeClr val="lt1">
                <a:alpha val="89411"/>
              </a:schemeClr>
            </a:solidFill>
            <a:prstDash val="solid"/>
            <a:miter lim="800000"/>
            <a:headEnd len="sm" w="sm" type="none"/>
            <a:tailEnd len="sm" w="sm" type="none"/>
          </a:ln>
        </p:spPr>
      </p:cxnSp>
      <p:cxnSp>
        <p:nvCxnSpPr>
          <p:cNvPr id="235" name="Google Shape;235;p39"/>
          <p:cNvCxnSpPr/>
          <p:nvPr/>
        </p:nvCxnSpPr>
        <p:spPr>
          <a:xfrm>
            <a:off x="0" y="6134852"/>
            <a:ext cx="12192000" cy="0"/>
          </a:xfrm>
          <a:prstGeom prst="straightConnector1">
            <a:avLst/>
          </a:prstGeom>
          <a:noFill/>
          <a:ln cap="flat" cmpd="sng" w="41275">
            <a:solidFill>
              <a:schemeClr val="lt1">
                <a:alpha val="89411"/>
              </a:schemeClr>
            </a:solidFill>
            <a:prstDash val="solid"/>
            <a:miter lim="800000"/>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30" name="Google Shape;430;p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431" name="Google Shape;431;p66"/>
          <p:cNvPicPr preferRelativeResize="0"/>
          <p:nvPr/>
        </p:nvPicPr>
        <p:blipFill rotWithShape="1">
          <a:blip r:embed="rId3">
            <a:alphaModFix/>
          </a:blip>
          <a:srcRect b="0" l="0" r="0" t="0"/>
          <a:stretch/>
        </p:blipFill>
        <p:spPr>
          <a:xfrm>
            <a:off x="9507" y="0"/>
            <a:ext cx="12182493" cy="685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5" name="Shape 435"/>
        <p:cNvGrpSpPr/>
        <p:nvPr/>
      </p:nvGrpSpPr>
      <p:grpSpPr>
        <a:xfrm>
          <a:off x="0" y="0"/>
          <a:ext cx="0" cy="0"/>
          <a:chOff x="0" y="0"/>
          <a:chExt cx="0" cy="0"/>
        </a:xfrm>
      </p:grpSpPr>
      <p:sp>
        <p:nvSpPr>
          <p:cNvPr id="436" name="Google Shape;436;p67"/>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7" name="Google Shape;437;p67"/>
          <p:cNvSpPr/>
          <p:nvPr/>
        </p:nvSpPr>
        <p:spPr>
          <a:xfrm>
            <a:off x="0" y="0"/>
            <a:ext cx="2013557"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8" name="Google Shape;438;p67"/>
          <p:cNvSpPr/>
          <p:nvPr>
            <p:ph type="title"/>
          </p:nvPr>
        </p:nvSpPr>
        <p:spPr>
          <a:xfrm>
            <a:off x="640080" y="2074363"/>
            <a:ext cx="2752354" cy="2709275"/>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2000"/>
              <a:buFont typeface="Calibri"/>
              <a:buNone/>
            </a:pPr>
            <a:r>
              <a:rPr lang="en-US" sz="2000">
                <a:solidFill>
                  <a:srgbClr val="FFFFFF"/>
                </a:solidFill>
                <a:latin typeface="Calibri"/>
                <a:ea typeface="Calibri"/>
                <a:cs typeface="Calibri"/>
                <a:sym typeface="Calibri"/>
              </a:rPr>
              <a:t>Counterfactually fair model in practice</a:t>
            </a:r>
            <a:endParaRPr/>
          </a:p>
        </p:txBody>
      </p:sp>
      <p:pic>
        <p:nvPicPr>
          <p:cNvPr id="439" name="Google Shape;439;p67"/>
          <p:cNvPicPr preferRelativeResize="0"/>
          <p:nvPr>
            <p:ph idx="1" type="body"/>
          </p:nvPr>
        </p:nvPicPr>
        <p:blipFill rotWithShape="1">
          <a:blip r:embed="rId3">
            <a:alphaModFix/>
          </a:blip>
          <a:srcRect b="0" l="0" r="0" t="0"/>
          <a:stretch/>
        </p:blipFill>
        <p:spPr>
          <a:xfrm>
            <a:off x="4038600" y="1073171"/>
            <a:ext cx="7188199" cy="470826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3" name="Shape 443"/>
        <p:cNvGrpSpPr/>
        <p:nvPr/>
      </p:nvGrpSpPr>
      <p:grpSpPr>
        <a:xfrm>
          <a:off x="0" y="0"/>
          <a:ext cx="0" cy="0"/>
          <a:chOff x="0" y="0"/>
          <a:chExt cx="0" cy="0"/>
        </a:xfrm>
      </p:grpSpPr>
      <p:sp>
        <p:nvSpPr>
          <p:cNvPr id="444" name="Google Shape;444;p68"/>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5" name="Google Shape;445;p68"/>
          <p:cNvSpPr/>
          <p:nvPr/>
        </p:nvSpPr>
        <p:spPr>
          <a:xfrm>
            <a:off x="0" y="0"/>
            <a:ext cx="20136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6" name="Google Shape;446;p68"/>
          <p:cNvSpPr/>
          <p:nvPr>
            <p:ph type="title"/>
          </p:nvPr>
        </p:nvSpPr>
        <p:spPr>
          <a:xfrm>
            <a:off x="640080" y="2074363"/>
            <a:ext cx="2752500" cy="2709300"/>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2000"/>
              <a:buFont typeface="Calibri"/>
              <a:buNone/>
            </a:pPr>
            <a:r>
              <a:rPr lang="en-US" sz="2000">
                <a:solidFill>
                  <a:srgbClr val="FFFFFF"/>
                </a:solidFill>
                <a:latin typeface="Calibri"/>
                <a:ea typeface="Calibri"/>
                <a:cs typeface="Calibri"/>
                <a:sym typeface="Calibri"/>
              </a:rPr>
              <a:t>Counterfactually fair model in practice</a:t>
            </a:r>
            <a:endParaRPr/>
          </a:p>
        </p:txBody>
      </p:sp>
      <p:pic>
        <p:nvPicPr>
          <p:cNvPr id="447" name="Google Shape;447;p68"/>
          <p:cNvPicPr preferRelativeResize="0"/>
          <p:nvPr/>
        </p:nvPicPr>
        <p:blipFill>
          <a:blip r:embed="rId3">
            <a:alphaModFix/>
          </a:blip>
          <a:stretch>
            <a:fillRect/>
          </a:stretch>
        </p:blipFill>
        <p:spPr>
          <a:xfrm>
            <a:off x="3870238" y="719163"/>
            <a:ext cx="7781925" cy="5419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51" name="Shape 451"/>
        <p:cNvGrpSpPr/>
        <p:nvPr/>
      </p:nvGrpSpPr>
      <p:grpSpPr>
        <a:xfrm>
          <a:off x="0" y="0"/>
          <a:ext cx="0" cy="0"/>
          <a:chOff x="0" y="0"/>
          <a:chExt cx="0" cy="0"/>
        </a:xfrm>
      </p:grpSpPr>
      <p:sp>
        <p:nvSpPr>
          <p:cNvPr id="452" name="Google Shape;452;p6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lang="en-US">
                <a:solidFill>
                  <a:srgbClr val="FFFFFF"/>
                </a:solidFill>
              </a:rPr>
              <a:t>Relationship with Common Statistic Notions.</a:t>
            </a:r>
            <a:endParaRPr>
              <a:solidFill>
                <a:srgbClr val="FFFFFF"/>
              </a:solidFill>
            </a:endParaRPr>
          </a:p>
        </p:txBody>
      </p:sp>
      <p:sp>
        <p:nvSpPr>
          <p:cNvPr id="453" name="Google Shape;453;p69"/>
          <p:cNvSpPr txBox="1"/>
          <p:nvPr>
            <p:ph idx="1" type="body"/>
          </p:nvPr>
        </p:nvSpPr>
        <p:spPr>
          <a:xfrm>
            <a:off x="415600" y="1536633"/>
            <a:ext cx="11157300" cy="763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2400"/>
              <a:buNone/>
            </a:pPr>
            <a:r>
              <a:rPr lang="en-US" sz="3200">
                <a:solidFill>
                  <a:srgbClr val="000000"/>
                </a:solidFill>
              </a:rPr>
              <a:t>-Demographic parity</a:t>
            </a:r>
            <a:endParaRPr sz="3200">
              <a:solidFill>
                <a:srgbClr val="000000"/>
              </a:solidFill>
            </a:endParaRPr>
          </a:p>
        </p:txBody>
      </p:sp>
      <p:pic>
        <p:nvPicPr>
          <p:cNvPr descr="\hat{Y}=f_\hat{Y}(U, V) \text{ where } V \text{ is independent of } A " id="454" name="Google Shape;454;p69" title="MathEquation,#000000"/>
          <p:cNvPicPr preferRelativeResize="0"/>
          <p:nvPr/>
        </p:nvPicPr>
        <p:blipFill rotWithShape="1">
          <a:blip r:embed="rId3">
            <a:alphaModFix/>
          </a:blip>
          <a:srcRect b="0" l="0" r="0" t="0"/>
          <a:stretch/>
        </p:blipFill>
        <p:spPr>
          <a:xfrm>
            <a:off x="1154956" y="2811707"/>
            <a:ext cx="8362423" cy="689916"/>
          </a:xfrm>
          <a:prstGeom prst="rect">
            <a:avLst/>
          </a:prstGeom>
          <a:noFill/>
          <a:ln>
            <a:noFill/>
          </a:ln>
        </p:spPr>
      </p:pic>
      <p:pic>
        <p:nvPicPr>
          <p:cNvPr descr="u_i=f_{u_i}(X=x, A=a)" id="455" name="Google Shape;455;p69" title="MathEquation,#000000"/>
          <p:cNvPicPr preferRelativeResize="0"/>
          <p:nvPr/>
        </p:nvPicPr>
        <p:blipFill rotWithShape="1">
          <a:blip r:embed="rId4">
            <a:alphaModFix/>
          </a:blip>
          <a:srcRect b="0" l="0" r="0" t="0"/>
          <a:stretch/>
        </p:blipFill>
        <p:spPr>
          <a:xfrm>
            <a:off x="1154956" y="3572788"/>
            <a:ext cx="4899211" cy="569519"/>
          </a:xfrm>
          <a:prstGeom prst="rect">
            <a:avLst/>
          </a:prstGeom>
          <a:noFill/>
          <a:ln>
            <a:noFill/>
          </a:ln>
        </p:spPr>
      </p:pic>
      <p:grpSp>
        <p:nvGrpSpPr>
          <p:cNvPr id="456" name="Google Shape;456;p69"/>
          <p:cNvGrpSpPr/>
          <p:nvPr/>
        </p:nvGrpSpPr>
        <p:grpSpPr>
          <a:xfrm>
            <a:off x="1099391" y="2733276"/>
            <a:ext cx="9789356" cy="3291918"/>
            <a:chOff x="1099391" y="2733276"/>
            <a:chExt cx="9789356" cy="3291918"/>
          </a:xfrm>
        </p:grpSpPr>
        <p:sp>
          <p:nvSpPr>
            <p:cNvPr id="457" name="Google Shape;457;p69"/>
            <p:cNvSpPr/>
            <p:nvPr/>
          </p:nvSpPr>
          <p:spPr>
            <a:xfrm>
              <a:off x="1099391" y="2733276"/>
              <a:ext cx="9789356" cy="3291918"/>
            </a:xfrm>
            <a:prstGeom prst="rect">
              <a:avLst/>
            </a:prstGeom>
            <a:no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P(\hat{Y}(a,U)=y|A=a)=P(\hat{Y}(a',U)|A=a)" id="458" name="Google Shape;458;p69" title="MathEquation,#000000"/>
            <p:cNvPicPr preferRelativeResize="0"/>
            <p:nvPr/>
          </p:nvPicPr>
          <p:blipFill>
            <a:blip r:embed="rId5">
              <a:alphaModFix/>
            </a:blip>
            <a:stretch>
              <a:fillRect/>
            </a:stretch>
          </p:blipFill>
          <p:spPr>
            <a:xfrm>
              <a:off x="1154953" y="5041147"/>
              <a:ext cx="7722038" cy="569500"/>
            </a:xfrm>
            <a:prstGeom prst="rect">
              <a:avLst/>
            </a:prstGeom>
            <a:noFill/>
            <a:ln>
              <a:noFill/>
            </a:ln>
          </p:spPr>
        </p:pic>
      </p:grpSp>
      <p:sp>
        <p:nvSpPr>
          <p:cNvPr id="459" name="Google Shape;459;p69"/>
          <p:cNvSpPr/>
          <p:nvPr/>
        </p:nvSpPr>
        <p:spPr>
          <a:xfrm>
            <a:off x="0" y="651752"/>
            <a:ext cx="12192000" cy="736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0" name="Google Shape;460;p69"/>
          <p:cNvSpPr txBox="1"/>
          <p:nvPr>
            <p:ph type="title"/>
          </p:nvPr>
        </p:nvSpPr>
        <p:spPr>
          <a:xfrm>
            <a:off x="556532" y="643467"/>
            <a:ext cx="11211000" cy="74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3700">
                <a:solidFill>
                  <a:srgbClr val="FFFFFF"/>
                </a:solidFill>
                <a:latin typeface="Arial"/>
                <a:ea typeface="Arial"/>
                <a:cs typeface="Arial"/>
                <a:sym typeface="Arial"/>
              </a:rPr>
              <a:t>Relationship with Common Statistic Notions.</a:t>
            </a:r>
            <a:endParaRPr sz="32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64" name="Shape 464"/>
        <p:cNvGrpSpPr/>
        <p:nvPr/>
      </p:nvGrpSpPr>
      <p:grpSpPr>
        <a:xfrm>
          <a:off x="0" y="0"/>
          <a:ext cx="0" cy="0"/>
          <a:chOff x="0" y="0"/>
          <a:chExt cx="0" cy="0"/>
        </a:xfrm>
      </p:grpSpPr>
      <p:sp>
        <p:nvSpPr>
          <p:cNvPr id="465" name="Google Shape;465;p7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lang="en-US">
                <a:solidFill>
                  <a:srgbClr val="FFFFFF"/>
                </a:solidFill>
              </a:rPr>
              <a:t>Relationship with Common Statistic Notions.</a:t>
            </a:r>
            <a:endParaRPr>
              <a:solidFill>
                <a:srgbClr val="FFFFFF"/>
              </a:solidFill>
            </a:endParaRPr>
          </a:p>
        </p:txBody>
      </p:sp>
      <p:sp>
        <p:nvSpPr>
          <p:cNvPr id="466" name="Google Shape;466;p70"/>
          <p:cNvSpPr txBox="1"/>
          <p:nvPr>
            <p:ph idx="1" type="body"/>
          </p:nvPr>
        </p:nvSpPr>
        <p:spPr>
          <a:xfrm>
            <a:off x="415600" y="1536633"/>
            <a:ext cx="11157300" cy="763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2400"/>
              <a:buNone/>
            </a:pPr>
            <a:r>
              <a:rPr lang="en-US" sz="3200">
                <a:solidFill>
                  <a:srgbClr val="000000"/>
                </a:solidFill>
              </a:rPr>
              <a:t>-Demographic parity</a:t>
            </a:r>
            <a:endParaRPr sz="3200">
              <a:solidFill>
                <a:srgbClr val="000000"/>
              </a:solidFill>
            </a:endParaRPr>
          </a:p>
        </p:txBody>
      </p:sp>
      <p:grpSp>
        <p:nvGrpSpPr>
          <p:cNvPr id="467" name="Google Shape;467;p70"/>
          <p:cNvGrpSpPr/>
          <p:nvPr/>
        </p:nvGrpSpPr>
        <p:grpSpPr>
          <a:xfrm>
            <a:off x="1099391" y="2733276"/>
            <a:ext cx="9789355" cy="3291918"/>
            <a:chOff x="270025" y="1728525"/>
            <a:chExt cx="7342200" cy="2469000"/>
          </a:xfrm>
        </p:grpSpPr>
        <p:sp>
          <p:nvSpPr>
            <p:cNvPr id="468" name="Google Shape;468;p70"/>
            <p:cNvSpPr/>
            <p:nvPr/>
          </p:nvSpPr>
          <p:spPr>
            <a:xfrm>
              <a:off x="270025" y="1728525"/>
              <a:ext cx="7342200" cy="2469000"/>
            </a:xfrm>
            <a:prstGeom prst="rect">
              <a:avLst/>
            </a:prstGeom>
            <a:no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hat{Y}=f_\hat{Y}(U, V) \text{ where } V \text{ is independent of } A " id="469" name="Google Shape;469;p70" title="MathEquation,#000000"/>
            <p:cNvPicPr preferRelativeResize="0"/>
            <p:nvPr/>
          </p:nvPicPr>
          <p:blipFill rotWithShape="1">
            <a:blip r:embed="rId3">
              <a:alphaModFix/>
            </a:blip>
            <a:srcRect b="0" l="0" r="0" t="0"/>
            <a:stretch/>
          </p:blipFill>
          <p:spPr>
            <a:xfrm>
              <a:off x="311700" y="1787350"/>
              <a:ext cx="6271974" cy="517450"/>
            </a:xfrm>
            <a:prstGeom prst="rect">
              <a:avLst/>
            </a:prstGeom>
            <a:noFill/>
            <a:ln>
              <a:noFill/>
            </a:ln>
          </p:spPr>
        </p:pic>
        <p:pic>
          <p:nvPicPr>
            <p:cNvPr descr="u_i=f_{u_i}(X=x, A=a)" id="470" name="Google Shape;470;p70" title="MathEquation,#000000"/>
            <p:cNvPicPr preferRelativeResize="0"/>
            <p:nvPr/>
          </p:nvPicPr>
          <p:blipFill rotWithShape="1">
            <a:blip r:embed="rId4">
              <a:alphaModFix/>
            </a:blip>
            <a:srcRect b="0" l="0" r="0" t="0"/>
            <a:stretch/>
          </p:blipFill>
          <p:spPr>
            <a:xfrm>
              <a:off x="311700" y="2358175"/>
              <a:ext cx="3674500" cy="427150"/>
            </a:xfrm>
            <a:prstGeom prst="rect">
              <a:avLst/>
            </a:prstGeom>
            <a:noFill/>
            <a:ln>
              <a:noFill/>
            </a:ln>
          </p:spPr>
        </p:pic>
        <p:pic>
          <p:nvPicPr>
            <p:cNvPr descr="P(\hat{Y}=y|A=a)=P(\hat{Y}(a,U)=y|A=a)=\\P(\hat{Y}(a',U)|A=a)=P(\hat{Y}=y|A=a')" id="471" name="Google Shape;471;p70" title="MathEquation,#000000"/>
            <p:cNvPicPr preferRelativeResize="0"/>
            <p:nvPr/>
          </p:nvPicPr>
          <p:blipFill rotWithShape="1">
            <a:blip r:embed="rId5">
              <a:alphaModFix/>
            </a:blip>
            <a:srcRect b="0" l="0" r="0" t="0"/>
            <a:stretch/>
          </p:blipFill>
          <p:spPr>
            <a:xfrm>
              <a:off x="311700" y="3227525"/>
              <a:ext cx="5709300" cy="884950"/>
            </a:xfrm>
            <a:prstGeom prst="rect">
              <a:avLst/>
            </a:prstGeom>
            <a:noFill/>
            <a:ln>
              <a:noFill/>
            </a:ln>
          </p:spPr>
        </p:pic>
      </p:grpSp>
      <p:sp>
        <p:nvSpPr>
          <p:cNvPr id="472" name="Google Shape;472;p70"/>
          <p:cNvSpPr/>
          <p:nvPr/>
        </p:nvSpPr>
        <p:spPr>
          <a:xfrm>
            <a:off x="0" y="651752"/>
            <a:ext cx="12192000" cy="736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3" name="Google Shape;473;p70"/>
          <p:cNvSpPr txBox="1"/>
          <p:nvPr>
            <p:ph type="title"/>
          </p:nvPr>
        </p:nvSpPr>
        <p:spPr>
          <a:xfrm>
            <a:off x="556532" y="643467"/>
            <a:ext cx="11211000" cy="74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3700">
                <a:solidFill>
                  <a:srgbClr val="FFFFFF"/>
                </a:solidFill>
                <a:latin typeface="Arial"/>
                <a:ea typeface="Arial"/>
                <a:cs typeface="Arial"/>
                <a:sym typeface="Arial"/>
              </a:rPr>
              <a:t>Relationship with Common Statistic Notions.</a:t>
            </a:r>
            <a:endParaRPr sz="32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77" name="Shape 477"/>
        <p:cNvGrpSpPr/>
        <p:nvPr/>
      </p:nvGrpSpPr>
      <p:grpSpPr>
        <a:xfrm>
          <a:off x="0" y="0"/>
          <a:ext cx="0" cy="0"/>
          <a:chOff x="0" y="0"/>
          <a:chExt cx="0" cy="0"/>
        </a:xfrm>
      </p:grpSpPr>
      <p:sp>
        <p:nvSpPr>
          <p:cNvPr id="478" name="Google Shape;478;p71"/>
          <p:cNvSpPr txBox="1"/>
          <p:nvPr>
            <p:ph idx="1" type="body"/>
          </p:nvPr>
        </p:nvSpPr>
        <p:spPr>
          <a:xfrm>
            <a:off x="415600" y="1536633"/>
            <a:ext cx="11088900" cy="10041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2400"/>
              <a:buNone/>
            </a:pPr>
            <a:r>
              <a:rPr lang="en-US" sz="3200">
                <a:solidFill>
                  <a:srgbClr val="000000"/>
                </a:solidFill>
              </a:rPr>
              <a:t>-Individual Fairness</a:t>
            </a:r>
            <a:endParaRPr sz="3200">
              <a:solidFill>
                <a:srgbClr val="000000"/>
              </a:solidFill>
            </a:endParaRPr>
          </a:p>
        </p:txBody>
      </p:sp>
      <p:grpSp>
        <p:nvGrpSpPr>
          <p:cNvPr id="479" name="Google Shape;479;p71"/>
          <p:cNvGrpSpPr/>
          <p:nvPr/>
        </p:nvGrpSpPr>
        <p:grpSpPr>
          <a:xfrm>
            <a:off x="884978" y="3161888"/>
            <a:ext cx="10421739" cy="2245944"/>
            <a:chOff x="663750" y="2371475"/>
            <a:chExt cx="7816500" cy="1684500"/>
          </a:xfrm>
        </p:grpSpPr>
        <p:sp>
          <p:nvSpPr>
            <p:cNvPr id="480" name="Google Shape;480;p71"/>
            <p:cNvSpPr/>
            <p:nvPr/>
          </p:nvSpPr>
          <p:spPr>
            <a:xfrm>
              <a:off x="663750" y="2371475"/>
              <a:ext cx="7816500" cy="1684500"/>
            </a:xfrm>
            <a:prstGeom prst="rect">
              <a:avLst/>
            </a:prstGeom>
            <a:no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P(\hat{Y}^{(i)}=y|X^{(i)},A^{(i)})\approx P(\hat{Y}^{(j)}=y|X^{(j},A^{(j)}), \text{if }d(i,j)\approx 0" id="481" name="Google Shape;481;p71" title="MathEquation,#000000"/>
            <p:cNvPicPr preferRelativeResize="0"/>
            <p:nvPr/>
          </p:nvPicPr>
          <p:blipFill rotWithShape="1">
            <a:blip r:embed="rId3">
              <a:alphaModFix/>
            </a:blip>
            <a:srcRect b="0" l="0" r="0" t="0"/>
            <a:stretch/>
          </p:blipFill>
          <p:spPr>
            <a:xfrm>
              <a:off x="793825" y="2626121"/>
              <a:ext cx="7620000" cy="495300"/>
            </a:xfrm>
            <a:prstGeom prst="rect">
              <a:avLst/>
            </a:prstGeom>
            <a:noFill/>
            <a:ln>
              <a:noFill/>
            </a:ln>
          </p:spPr>
        </p:pic>
        <p:pic>
          <p:nvPicPr>
            <p:cNvPr descr="\text{Make } i= a \text{ and }j=a' \text{ in the counterfactual fairness}" id="482" name="Google Shape;482;p71" title="MathEquation,#000000"/>
            <p:cNvPicPr preferRelativeResize="0"/>
            <p:nvPr/>
          </p:nvPicPr>
          <p:blipFill rotWithShape="1">
            <a:blip r:embed="rId4">
              <a:alphaModFix/>
            </a:blip>
            <a:srcRect b="0" l="0" r="0" t="0"/>
            <a:stretch/>
          </p:blipFill>
          <p:spPr>
            <a:xfrm>
              <a:off x="947025" y="3227550"/>
              <a:ext cx="7120650" cy="436125"/>
            </a:xfrm>
            <a:prstGeom prst="rect">
              <a:avLst/>
            </a:prstGeom>
            <a:noFill/>
            <a:ln>
              <a:noFill/>
            </a:ln>
          </p:spPr>
        </p:pic>
      </p:grpSp>
      <p:sp>
        <p:nvSpPr>
          <p:cNvPr id="483" name="Google Shape;483;p71"/>
          <p:cNvSpPr/>
          <p:nvPr/>
        </p:nvSpPr>
        <p:spPr>
          <a:xfrm>
            <a:off x="0" y="651752"/>
            <a:ext cx="12192000" cy="736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4" name="Google Shape;484;p71"/>
          <p:cNvSpPr txBox="1"/>
          <p:nvPr>
            <p:ph type="title"/>
          </p:nvPr>
        </p:nvSpPr>
        <p:spPr>
          <a:xfrm>
            <a:off x="556532" y="643467"/>
            <a:ext cx="11211000" cy="74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3700">
                <a:solidFill>
                  <a:srgbClr val="FFFFFF"/>
                </a:solidFill>
                <a:latin typeface="Arial"/>
                <a:ea typeface="Arial"/>
                <a:cs typeface="Arial"/>
                <a:sym typeface="Arial"/>
              </a:rPr>
              <a:t>Relationship with Common Statistic Notions.</a:t>
            </a:r>
            <a:endParaRPr sz="32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88" name="Shape 488"/>
        <p:cNvGrpSpPr/>
        <p:nvPr/>
      </p:nvGrpSpPr>
      <p:grpSpPr>
        <a:xfrm>
          <a:off x="0" y="0"/>
          <a:ext cx="0" cy="0"/>
          <a:chOff x="0" y="0"/>
          <a:chExt cx="0" cy="0"/>
        </a:xfrm>
      </p:grpSpPr>
      <p:sp>
        <p:nvSpPr>
          <p:cNvPr id="489" name="Google Shape;489;p72"/>
          <p:cNvSpPr txBox="1"/>
          <p:nvPr>
            <p:ph idx="1" type="body"/>
          </p:nvPr>
        </p:nvSpPr>
        <p:spPr>
          <a:xfrm>
            <a:off x="415600" y="1536633"/>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2400"/>
              <a:buNone/>
            </a:pPr>
            <a:r>
              <a:rPr lang="en-US" sz="3200">
                <a:solidFill>
                  <a:srgbClr val="000000"/>
                </a:solidFill>
              </a:rPr>
              <a:t>-Equalised Odds and Calibration</a:t>
            </a:r>
            <a:endParaRPr sz="3200">
              <a:solidFill>
                <a:srgbClr val="000000"/>
              </a:solidFill>
            </a:endParaRPr>
          </a:p>
          <a:p>
            <a:pPr indent="0" lvl="0" marL="0" rtl="0" algn="l">
              <a:lnSpc>
                <a:spcPct val="115000"/>
              </a:lnSpc>
              <a:spcBef>
                <a:spcPts val="2100"/>
              </a:spcBef>
              <a:spcAft>
                <a:spcPts val="0"/>
              </a:spcAft>
              <a:buSzPts val="2400"/>
              <a:buNone/>
            </a:pPr>
            <a:r>
              <a:t/>
            </a:r>
            <a:endParaRPr sz="3200">
              <a:solidFill>
                <a:srgbClr val="000000"/>
              </a:solidFill>
            </a:endParaRPr>
          </a:p>
          <a:p>
            <a:pPr indent="0" lvl="0" marL="0" rtl="0" algn="l">
              <a:lnSpc>
                <a:spcPct val="115000"/>
              </a:lnSpc>
              <a:spcBef>
                <a:spcPts val="2100"/>
              </a:spcBef>
              <a:spcAft>
                <a:spcPts val="2100"/>
              </a:spcAft>
              <a:buSzPts val="2400"/>
              <a:buNone/>
            </a:pPr>
            <a:r>
              <a:t/>
            </a:r>
            <a:endParaRPr sz="3200">
              <a:solidFill>
                <a:srgbClr val="000000"/>
              </a:solidFill>
            </a:endParaRPr>
          </a:p>
        </p:txBody>
      </p:sp>
      <p:grpSp>
        <p:nvGrpSpPr>
          <p:cNvPr id="490" name="Google Shape;490;p72"/>
          <p:cNvGrpSpPr/>
          <p:nvPr/>
        </p:nvGrpSpPr>
        <p:grpSpPr>
          <a:xfrm>
            <a:off x="1458323" y="3425867"/>
            <a:ext cx="9275368" cy="2245944"/>
            <a:chOff x="694375" y="2250275"/>
            <a:chExt cx="6956700" cy="1684500"/>
          </a:xfrm>
        </p:grpSpPr>
        <p:sp>
          <p:nvSpPr>
            <p:cNvPr id="491" name="Google Shape;491;p72"/>
            <p:cNvSpPr txBox="1"/>
            <p:nvPr/>
          </p:nvSpPr>
          <p:spPr>
            <a:xfrm>
              <a:off x="694375" y="2250275"/>
              <a:ext cx="6956700" cy="1684500"/>
            </a:xfrm>
            <a:prstGeom prst="rect">
              <a:avLst/>
            </a:prstGeom>
            <a:noFill/>
            <a:ln cap="flat" cmpd="sng" w="9525">
              <a:solidFill>
                <a:srgbClr val="000000"/>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lnSpc>
                  <a:spcPct val="115000"/>
                </a:lnSpc>
                <a:spcBef>
                  <a:spcPts val="0"/>
                </a:spcBef>
                <a:spcAft>
                  <a:spcPts val="2100"/>
                </a:spcAft>
                <a:buClr>
                  <a:srgbClr val="000000"/>
                </a:buClr>
                <a:buSzPts val="3200"/>
                <a:buFont typeface="Arial"/>
                <a:buNone/>
              </a:pPr>
              <a:r>
                <a:rPr b="0" i="0" lang="en-US" sz="3200" u="none" cap="none" strike="noStrike">
                  <a:solidFill>
                    <a:schemeClr val="dk1"/>
                  </a:solidFill>
                  <a:latin typeface="Arial"/>
                  <a:ea typeface="Arial"/>
                  <a:cs typeface="Arial"/>
                  <a:sym typeface="Arial"/>
                </a:rPr>
                <a:t>If a counterfactually fair     is built by just using non-descendants of A in the graph, it will respect both equalised odds and calibration.</a:t>
              </a:r>
              <a:endParaRPr b="0" i="0" sz="1900" u="none" cap="none" strike="noStrike">
                <a:solidFill>
                  <a:srgbClr val="000000"/>
                </a:solidFill>
                <a:latin typeface="Arial"/>
                <a:ea typeface="Arial"/>
                <a:cs typeface="Arial"/>
                <a:sym typeface="Arial"/>
              </a:endParaRPr>
            </a:p>
          </p:txBody>
        </p:sp>
        <p:pic>
          <p:nvPicPr>
            <p:cNvPr descr="\hat{Y}" id="492" name="Google Shape;492;p72" title="MathEquation,#000000"/>
            <p:cNvPicPr preferRelativeResize="0"/>
            <p:nvPr/>
          </p:nvPicPr>
          <p:blipFill rotWithShape="1">
            <a:blip r:embed="rId3">
              <a:alphaModFix/>
            </a:blip>
            <a:srcRect b="0" l="0" r="0" t="0"/>
            <a:stretch/>
          </p:blipFill>
          <p:spPr>
            <a:xfrm>
              <a:off x="4033528" y="2357450"/>
              <a:ext cx="228574" cy="325701"/>
            </a:xfrm>
            <a:prstGeom prst="rect">
              <a:avLst/>
            </a:prstGeom>
            <a:noFill/>
            <a:ln>
              <a:noFill/>
            </a:ln>
          </p:spPr>
        </p:pic>
      </p:grpSp>
      <p:sp>
        <p:nvSpPr>
          <p:cNvPr id="493" name="Google Shape;493;p72"/>
          <p:cNvSpPr/>
          <p:nvPr/>
        </p:nvSpPr>
        <p:spPr>
          <a:xfrm>
            <a:off x="0" y="651752"/>
            <a:ext cx="12192000" cy="736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4" name="Google Shape;494;p72"/>
          <p:cNvSpPr txBox="1"/>
          <p:nvPr>
            <p:ph type="title"/>
          </p:nvPr>
        </p:nvSpPr>
        <p:spPr>
          <a:xfrm>
            <a:off x="556532" y="643467"/>
            <a:ext cx="11211000" cy="74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3700">
                <a:solidFill>
                  <a:srgbClr val="FFFFFF"/>
                </a:solidFill>
                <a:latin typeface="Arial"/>
                <a:ea typeface="Arial"/>
                <a:cs typeface="Arial"/>
                <a:sym typeface="Arial"/>
              </a:rPr>
              <a:t>Relationship with Common Statistic Notions.</a:t>
            </a:r>
            <a:endParaRPr sz="3200">
              <a:solidFill>
                <a:schemeClr val="lt1"/>
              </a:solidFill>
            </a:endParaRPr>
          </a:p>
        </p:txBody>
      </p:sp>
      <p:pic>
        <p:nvPicPr>
          <p:cNvPr id="495" name="Google Shape;495;p72"/>
          <p:cNvPicPr preferRelativeResize="0"/>
          <p:nvPr/>
        </p:nvPicPr>
        <p:blipFill>
          <a:blip r:embed="rId4">
            <a:alphaModFix/>
          </a:blip>
          <a:stretch>
            <a:fillRect/>
          </a:stretch>
        </p:blipFill>
        <p:spPr>
          <a:xfrm>
            <a:off x="1854375" y="2421563"/>
            <a:ext cx="3136749" cy="657900"/>
          </a:xfrm>
          <a:prstGeom prst="rect">
            <a:avLst/>
          </a:prstGeom>
          <a:noFill/>
          <a:ln>
            <a:noFill/>
          </a:ln>
        </p:spPr>
      </p:pic>
      <p:pic>
        <p:nvPicPr>
          <p:cNvPr id="496" name="Google Shape;496;p72"/>
          <p:cNvPicPr preferRelativeResize="0"/>
          <p:nvPr/>
        </p:nvPicPr>
        <p:blipFill>
          <a:blip r:embed="rId5">
            <a:alphaModFix/>
          </a:blip>
          <a:stretch>
            <a:fillRect/>
          </a:stretch>
        </p:blipFill>
        <p:spPr>
          <a:xfrm>
            <a:off x="6416475" y="2448375"/>
            <a:ext cx="3098109" cy="657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0" name="Shape 500"/>
        <p:cNvGrpSpPr/>
        <p:nvPr/>
      </p:nvGrpSpPr>
      <p:grpSpPr>
        <a:xfrm>
          <a:off x="0" y="0"/>
          <a:ext cx="0" cy="0"/>
          <a:chOff x="0" y="0"/>
          <a:chExt cx="0" cy="0"/>
        </a:xfrm>
      </p:grpSpPr>
      <p:sp>
        <p:nvSpPr>
          <p:cNvPr id="501" name="Google Shape;501;p7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2400"/>
              <a:buNone/>
            </a:pPr>
            <a:r>
              <a:rPr lang="en-US" sz="2800">
                <a:solidFill>
                  <a:srgbClr val="000000"/>
                </a:solidFill>
              </a:rPr>
              <a:t>How to achieve counterfactual fairness without explicit structural equations?</a:t>
            </a:r>
            <a:endParaRPr sz="2800">
              <a:solidFill>
                <a:srgbClr val="000000"/>
              </a:solidFill>
            </a:endParaRPr>
          </a:p>
          <a:p>
            <a:pPr indent="-457200" lvl="0" marL="609600" rtl="0" algn="l">
              <a:lnSpc>
                <a:spcPct val="115000"/>
              </a:lnSpc>
              <a:spcBef>
                <a:spcPts val="2100"/>
              </a:spcBef>
              <a:spcAft>
                <a:spcPts val="0"/>
              </a:spcAft>
              <a:buClr>
                <a:srgbClr val="000000"/>
              </a:buClr>
              <a:buSzPts val="2400"/>
              <a:buChar char="●"/>
            </a:pPr>
            <a:r>
              <a:rPr lang="en-US">
                <a:solidFill>
                  <a:srgbClr val="000000"/>
                </a:solidFill>
              </a:rPr>
              <a:t>Enforcing				        [1]. But require throwing away all information from any descendant of A that is on an “unfair path”.</a:t>
            </a:r>
            <a:endParaRPr>
              <a:solidFill>
                <a:srgbClr val="000000"/>
              </a:solidFill>
            </a:endParaRPr>
          </a:p>
          <a:p>
            <a:pPr indent="-457200" lvl="0" marL="609600" rtl="0" algn="l">
              <a:lnSpc>
                <a:spcPct val="115000"/>
              </a:lnSpc>
              <a:spcBef>
                <a:spcPts val="0"/>
              </a:spcBef>
              <a:spcAft>
                <a:spcPts val="0"/>
              </a:spcAft>
              <a:buClr>
                <a:srgbClr val="000000"/>
              </a:buClr>
              <a:buSzPts val="2400"/>
              <a:buChar char="●"/>
            </a:pPr>
            <a:r>
              <a:rPr lang="en-US">
                <a:solidFill>
                  <a:srgbClr val="000000"/>
                </a:solidFill>
              </a:rPr>
              <a:t>Decomposing the cause effects across different path [2]. </a:t>
            </a:r>
            <a:endParaRPr>
              <a:solidFill>
                <a:srgbClr val="000000"/>
              </a:solidFill>
            </a:endParaRPr>
          </a:p>
        </p:txBody>
      </p:sp>
      <p:pic>
        <p:nvPicPr>
          <p:cNvPr descr="E[Y(a)]=E[Y(a')]" id="502" name="Google Shape;502;p73" title="MathEquation,#000000"/>
          <p:cNvPicPr preferRelativeResize="0"/>
          <p:nvPr/>
        </p:nvPicPr>
        <p:blipFill rotWithShape="1">
          <a:blip r:embed="rId3">
            <a:alphaModFix/>
          </a:blip>
          <a:srcRect b="0" l="0" r="0" t="0"/>
          <a:stretch/>
        </p:blipFill>
        <p:spPr>
          <a:xfrm>
            <a:off x="2511667" y="2960667"/>
            <a:ext cx="2355942" cy="338667"/>
          </a:xfrm>
          <a:prstGeom prst="rect">
            <a:avLst/>
          </a:prstGeom>
          <a:noFill/>
          <a:ln>
            <a:noFill/>
          </a:ln>
        </p:spPr>
      </p:pic>
      <p:sp>
        <p:nvSpPr>
          <p:cNvPr id="503" name="Google Shape;503;p73"/>
          <p:cNvSpPr txBox="1"/>
          <p:nvPr/>
        </p:nvSpPr>
        <p:spPr>
          <a:xfrm>
            <a:off x="918200" y="6359233"/>
            <a:ext cx="9374400" cy="441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 R. Nabi and I. Shpitser. Fair inference on outcomes. 32nd AAAI Conference on Articial Intelligence, 2018.</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[2] J. Zhang and E. Bareinboim. Fairness in decision-making: the causal explanation formula. 32nd AAAI  conference on Articial Intelligence, 2018.</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504" name="Google Shape;504;p73"/>
          <p:cNvGrpSpPr/>
          <p:nvPr/>
        </p:nvGrpSpPr>
        <p:grpSpPr>
          <a:xfrm>
            <a:off x="2511587" y="4306318"/>
            <a:ext cx="1722990" cy="1972751"/>
            <a:chOff x="2395600" y="2456125"/>
            <a:chExt cx="1292275" cy="1479600"/>
          </a:xfrm>
        </p:grpSpPr>
        <p:sp>
          <p:nvSpPr>
            <p:cNvPr id="505" name="Google Shape;505;p73"/>
            <p:cNvSpPr/>
            <p:nvPr/>
          </p:nvSpPr>
          <p:spPr>
            <a:xfrm>
              <a:off x="2395600" y="2456125"/>
              <a:ext cx="501000" cy="493200"/>
            </a:xfrm>
            <a:prstGeom prst="ellipse">
              <a:avLst/>
            </a:prstGeom>
            <a:no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a:t>
              </a:r>
              <a:endParaRPr b="0" i="0" sz="2400" u="none" cap="none" strike="noStrike">
                <a:solidFill>
                  <a:srgbClr val="000000"/>
                </a:solidFill>
                <a:latin typeface="Arial"/>
                <a:ea typeface="Arial"/>
                <a:cs typeface="Arial"/>
                <a:sym typeface="Arial"/>
              </a:endParaRPr>
            </a:p>
          </p:txBody>
        </p:sp>
        <p:sp>
          <p:nvSpPr>
            <p:cNvPr id="506" name="Google Shape;506;p73"/>
            <p:cNvSpPr/>
            <p:nvPr/>
          </p:nvSpPr>
          <p:spPr>
            <a:xfrm>
              <a:off x="2395600" y="3442525"/>
              <a:ext cx="501000" cy="493200"/>
            </a:xfrm>
            <a:prstGeom prst="ellipse">
              <a:avLst/>
            </a:prstGeom>
            <a:no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Y</a:t>
              </a:r>
              <a:endParaRPr b="0" i="0" sz="2400" u="none" cap="none" strike="noStrike">
                <a:solidFill>
                  <a:srgbClr val="000000"/>
                </a:solidFill>
                <a:latin typeface="Arial"/>
                <a:ea typeface="Arial"/>
                <a:cs typeface="Arial"/>
                <a:sym typeface="Arial"/>
              </a:endParaRPr>
            </a:p>
          </p:txBody>
        </p:sp>
        <p:sp>
          <p:nvSpPr>
            <p:cNvPr id="507" name="Google Shape;507;p73"/>
            <p:cNvSpPr/>
            <p:nvPr/>
          </p:nvSpPr>
          <p:spPr>
            <a:xfrm>
              <a:off x="3186875" y="2949325"/>
              <a:ext cx="501000" cy="493200"/>
            </a:xfrm>
            <a:prstGeom prst="ellipse">
              <a:avLst/>
            </a:prstGeom>
            <a:no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a:t>
              </a:r>
              <a:endParaRPr b="0" i="0" sz="2400" u="none" cap="none" strike="noStrike">
                <a:solidFill>
                  <a:srgbClr val="000000"/>
                </a:solidFill>
                <a:latin typeface="Arial"/>
                <a:ea typeface="Arial"/>
                <a:cs typeface="Arial"/>
                <a:sym typeface="Arial"/>
              </a:endParaRPr>
            </a:p>
          </p:txBody>
        </p:sp>
        <p:cxnSp>
          <p:nvCxnSpPr>
            <p:cNvPr id="508" name="Google Shape;508;p73"/>
            <p:cNvCxnSpPr>
              <a:stCxn id="505" idx="5"/>
              <a:endCxn id="507" idx="2"/>
            </p:cNvCxnSpPr>
            <p:nvPr/>
          </p:nvCxnSpPr>
          <p:spPr>
            <a:xfrm>
              <a:off x="2823230" y="2877098"/>
              <a:ext cx="363600" cy="318900"/>
            </a:xfrm>
            <a:prstGeom prst="straightConnector1">
              <a:avLst/>
            </a:prstGeom>
            <a:noFill/>
            <a:ln cap="flat" cmpd="sng" w="19050">
              <a:solidFill>
                <a:srgbClr val="0000FF"/>
              </a:solidFill>
              <a:prstDash val="solid"/>
              <a:round/>
              <a:headEnd len="sm" w="sm" type="none"/>
              <a:tailEnd len="med" w="med" type="stealth"/>
            </a:ln>
          </p:spPr>
        </p:cxnSp>
        <p:cxnSp>
          <p:nvCxnSpPr>
            <p:cNvPr id="509" name="Google Shape;509;p73"/>
            <p:cNvCxnSpPr>
              <a:stCxn id="505" idx="4"/>
              <a:endCxn id="506" idx="0"/>
            </p:cNvCxnSpPr>
            <p:nvPr/>
          </p:nvCxnSpPr>
          <p:spPr>
            <a:xfrm>
              <a:off x="2646100" y="2949325"/>
              <a:ext cx="0" cy="493200"/>
            </a:xfrm>
            <a:prstGeom prst="straightConnector1">
              <a:avLst/>
            </a:prstGeom>
            <a:noFill/>
            <a:ln cap="flat" cmpd="sng" w="19050">
              <a:solidFill>
                <a:srgbClr val="FF0000"/>
              </a:solidFill>
              <a:prstDash val="solid"/>
              <a:round/>
              <a:headEnd len="sm" w="sm" type="none"/>
              <a:tailEnd len="med" w="med" type="triangle"/>
            </a:ln>
          </p:spPr>
        </p:cxnSp>
        <p:cxnSp>
          <p:nvCxnSpPr>
            <p:cNvPr id="510" name="Google Shape;510;p73"/>
            <p:cNvCxnSpPr>
              <a:stCxn id="507" idx="2"/>
              <a:endCxn id="506" idx="7"/>
            </p:cNvCxnSpPr>
            <p:nvPr/>
          </p:nvCxnSpPr>
          <p:spPr>
            <a:xfrm flipH="1">
              <a:off x="2823275" y="3195925"/>
              <a:ext cx="363600" cy="318900"/>
            </a:xfrm>
            <a:prstGeom prst="straightConnector1">
              <a:avLst/>
            </a:prstGeom>
            <a:noFill/>
            <a:ln cap="flat" cmpd="sng" w="19050">
              <a:solidFill>
                <a:srgbClr val="0000FF"/>
              </a:solidFill>
              <a:prstDash val="solid"/>
              <a:round/>
              <a:headEnd len="sm" w="sm" type="none"/>
              <a:tailEnd len="med" w="med" type="triangle"/>
            </a:ln>
          </p:spPr>
        </p:cxnSp>
      </p:grpSp>
      <p:grpSp>
        <p:nvGrpSpPr>
          <p:cNvPr id="511" name="Google Shape;511;p73"/>
          <p:cNvGrpSpPr/>
          <p:nvPr/>
        </p:nvGrpSpPr>
        <p:grpSpPr>
          <a:xfrm>
            <a:off x="7657775" y="4470638"/>
            <a:ext cx="2003950" cy="1644059"/>
            <a:chOff x="5743475" y="3353063"/>
            <a:chExt cx="1503000" cy="1233075"/>
          </a:xfrm>
        </p:grpSpPr>
        <p:sp>
          <p:nvSpPr>
            <p:cNvPr id="512" name="Google Shape;512;p73"/>
            <p:cNvSpPr/>
            <p:nvPr/>
          </p:nvSpPr>
          <p:spPr>
            <a:xfrm>
              <a:off x="6244475" y="3353063"/>
              <a:ext cx="501000" cy="493200"/>
            </a:xfrm>
            <a:prstGeom prst="ellipse">
              <a:avLst/>
            </a:prstGeom>
            <a:no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X</a:t>
              </a:r>
              <a:endParaRPr b="0" i="0" sz="2400" u="none" cap="none" strike="noStrike">
                <a:solidFill>
                  <a:srgbClr val="000000"/>
                </a:solidFill>
                <a:latin typeface="Arial"/>
                <a:ea typeface="Arial"/>
                <a:cs typeface="Arial"/>
                <a:sym typeface="Arial"/>
              </a:endParaRPr>
            </a:p>
          </p:txBody>
        </p:sp>
        <p:sp>
          <p:nvSpPr>
            <p:cNvPr id="513" name="Google Shape;513;p73"/>
            <p:cNvSpPr/>
            <p:nvPr/>
          </p:nvSpPr>
          <p:spPr>
            <a:xfrm>
              <a:off x="5743475" y="4092938"/>
              <a:ext cx="501000" cy="493200"/>
            </a:xfrm>
            <a:prstGeom prst="ellipse">
              <a:avLst/>
            </a:prstGeom>
            <a:no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a:t>
              </a:r>
              <a:endParaRPr b="0" i="0" sz="2400" u="none" cap="none" strike="noStrike">
                <a:solidFill>
                  <a:srgbClr val="000000"/>
                </a:solidFill>
                <a:latin typeface="Arial"/>
                <a:ea typeface="Arial"/>
                <a:cs typeface="Arial"/>
                <a:sym typeface="Arial"/>
              </a:endParaRPr>
            </a:p>
          </p:txBody>
        </p:sp>
        <p:cxnSp>
          <p:nvCxnSpPr>
            <p:cNvPr id="514" name="Google Shape;514;p73"/>
            <p:cNvCxnSpPr>
              <a:stCxn id="512" idx="5"/>
              <a:endCxn id="515" idx="0"/>
            </p:cNvCxnSpPr>
            <p:nvPr/>
          </p:nvCxnSpPr>
          <p:spPr>
            <a:xfrm>
              <a:off x="6672105" y="3774035"/>
              <a:ext cx="323700" cy="318900"/>
            </a:xfrm>
            <a:prstGeom prst="straightConnector1">
              <a:avLst/>
            </a:prstGeom>
            <a:noFill/>
            <a:ln cap="flat" cmpd="sng" w="19050">
              <a:solidFill>
                <a:srgbClr val="000000"/>
              </a:solidFill>
              <a:prstDash val="solid"/>
              <a:round/>
              <a:headEnd len="sm" w="sm" type="none"/>
              <a:tailEnd len="med" w="med" type="stealth"/>
            </a:ln>
          </p:spPr>
        </p:cxnSp>
        <p:cxnSp>
          <p:nvCxnSpPr>
            <p:cNvPr id="516" name="Google Shape;516;p73"/>
            <p:cNvCxnSpPr>
              <a:stCxn id="512" idx="3"/>
              <a:endCxn id="513" idx="0"/>
            </p:cNvCxnSpPr>
            <p:nvPr/>
          </p:nvCxnSpPr>
          <p:spPr>
            <a:xfrm flipH="1">
              <a:off x="5994145" y="3774035"/>
              <a:ext cx="323700" cy="318900"/>
            </a:xfrm>
            <a:prstGeom prst="straightConnector1">
              <a:avLst/>
            </a:prstGeom>
            <a:noFill/>
            <a:ln cap="flat" cmpd="sng" w="19050">
              <a:solidFill>
                <a:srgbClr val="000000"/>
              </a:solidFill>
              <a:prstDash val="solid"/>
              <a:round/>
              <a:headEnd len="sm" w="sm" type="none"/>
              <a:tailEnd len="med" w="med" type="triangle"/>
            </a:ln>
          </p:spPr>
        </p:cxnSp>
        <p:grpSp>
          <p:nvGrpSpPr>
            <p:cNvPr id="517" name="Google Shape;517;p73"/>
            <p:cNvGrpSpPr/>
            <p:nvPr/>
          </p:nvGrpSpPr>
          <p:grpSpPr>
            <a:xfrm>
              <a:off x="6745475" y="4092938"/>
              <a:ext cx="501000" cy="493200"/>
              <a:chOff x="6745475" y="4092938"/>
              <a:chExt cx="501000" cy="493200"/>
            </a:xfrm>
          </p:grpSpPr>
          <p:sp>
            <p:nvSpPr>
              <p:cNvPr id="515" name="Google Shape;515;p73"/>
              <p:cNvSpPr/>
              <p:nvPr/>
            </p:nvSpPr>
            <p:spPr>
              <a:xfrm>
                <a:off x="6745475" y="4092938"/>
                <a:ext cx="501000" cy="493200"/>
              </a:xfrm>
              <a:prstGeom prst="ellipse">
                <a:avLst/>
              </a:prstGeom>
              <a:no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descr="\hat{Y}" id="518" name="Google Shape;518;p73" title="MathEquation,#000000"/>
              <p:cNvPicPr preferRelativeResize="0"/>
              <p:nvPr/>
            </p:nvPicPr>
            <p:blipFill rotWithShape="1">
              <a:blip r:embed="rId4">
                <a:alphaModFix/>
              </a:blip>
              <a:srcRect b="0" l="0" r="0" t="0"/>
              <a:stretch/>
            </p:blipFill>
            <p:spPr>
              <a:xfrm>
                <a:off x="6913750" y="4210850"/>
                <a:ext cx="178260" cy="254001"/>
              </a:xfrm>
              <a:prstGeom prst="rect">
                <a:avLst/>
              </a:prstGeom>
              <a:noFill/>
              <a:ln>
                <a:noFill/>
              </a:ln>
            </p:spPr>
          </p:pic>
        </p:grpSp>
      </p:grpSp>
      <p:sp>
        <p:nvSpPr>
          <p:cNvPr id="519" name="Google Shape;519;p73"/>
          <p:cNvSpPr/>
          <p:nvPr/>
        </p:nvSpPr>
        <p:spPr>
          <a:xfrm>
            <a:off x="0" y="651752"/>
            <a:ext cx="12192000" cy="736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0" name="Google Shape;520;p73"/>
          <p:cNvSpPr txBox="1"/>
          <p:nvPr>
            <p:ph type="title"/>
          </p:nvPr>
        </p:nvSpPr>
        <p:spPr>
          <a:xfrm>
            <a:off x="556532" y="643467"/>
            <a:ext cx="11211000" cy="74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2800">
                <a:solidFill>
                  <a:srgbClr val="FFFFFF"/>
                </a:solidFill>
              </a:rPr>
              <a:t>Parallel Work in Causality Fairness</a:t>
            </a:r>
            <a:endParaRPr>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24" name="Shape 524"/>
        <p:cNvGrpSpPr/>
        <p:nvPr/>
      </p:nvGrpSpPr>
      <p:grpSpPr>
        <a:xfrm>
          <a:off x="0" y="0"/>
          <a:ext cx="0" cy="0"/>
          <a:chOff x="0" y="0"/>
          <a:chExt cx="0" cy="0"/>
        </a:xfrm>
      </p:grpSpPr>
      <p:sp>
        <p:nvSpPr>
          <p:cNvPr id="525" name="Google Shape;525;p74"/>
          <p:cNvSpPr txBox="1"/>
          <p:nvPr>
            <p:ph idx="1" type="body"/>
          </p:nvPr>
        </p:nvSpPr>
        <p:spPr>
          <a:xfrm>
            <a:off x="415600" y="1536633"/>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2400"/>
              <a:buNone/>
            </a:pPr>
            <a:r>
              <a:rPr lang="en-US" sz="2800">
                <a:solidFill>
                  <a:srgbClr val="000000"/>
                </a:solidFill>
              </a:rPr>
              <a:t>Berkeley Admission example.</a:t>
            </a:r>
            <a:endParaRPr>
              <a:solidFill>
                <a:srgbClr val="000000"/>
              </a:solidFill>
            </a:endParaRPr>
          </a:p>
        </p:txBody>
      </p:sp>
      <p:sp>
        <p:nvSpPr>
          <p:cNvPr id="526" name="Google Shape;526;p74"/>
          <p:cNvSpPr txBox="1"/>
          <p:nvPr/>
        </p:nvSpPr>
        <p:spPr>
          <a:xfrm>
            <a:off x="5466667" y="2300217"/>
            <a:ext cx="4143600" cy="1612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	   Gender</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(X2)   Free-will choice </a:t>
            </a:r>
            <a:endParaRPr b="0" i="0" sz="2400" u="none" cap="none" strike="noStrike">
              <a:solidFill>
                <a:srgbClr val="000000"/>
              </a:solidFill>
              <a:latin typeface="Arial"/>
              <a:ea typeface="Arial"/>
              <a:cs typeface="Arial"/>
              <a:sym typeface="Arial"/>
            </a:endParaRPr>
          </a:p>
        </p:txBody>
      </p:sp>
      <p:grpSp>
        <p:nvGrpSpPr>
          <p:cNvPr id="527" name="Google Shape;527;p74"/>
          <p:cNvGrpSpPr/>
          <p:nvPr/>
        </p:nvGrpSpPr>
        <p:grpSpPr>
          <a:xfrm>
            <a:off x="1804195" y="2884711"/>
            <a:ext cx="1680800" cy="2888029"/>
            <a:chOff x="1353180" y="2163587"/>
            <a:chExt cx="1260631" cy="2166076"/>
          </a:xfrm>
        </p:grpSpPr>
        <p:grpSp>
          <p:nvGrpSpPr>
            <p:cNvPr id="528" name="Google Shape;528;p74"/>
            <p:cNvGrpSpPr/>
            <p:nvPr/>
          </p:nvGrpSpPr>
          <p:grpSpPr>
            <a:xfrm>
              <a:off x="1398050" y="3836463"/>
              <a:ext cx="501000" cy="493200"/>
              <a:chOff x="6745475" y="4092938"/>
              <a:chExt cx="501000" cy="493200"/>
            </a:xfrm>
          </p:grpSpPr>
          <p:sp>
            <p:nvSpPr>
              <p:cNvPr id="529" name="Google Shape;529;p74"/>
              <p:cNvSpPr/>
              <p:nvPr/>
            </p:nvSpPr>
            <p:spPr>
              <a:xfrm>
                <a:off x="6745475" y="4092938"/>
                <a:ext cx="501000" cy="493200"/>
              </a:xfrm>
              <a:prstGeom prst="ellipse">
                <a:avLst/>
              </a:prstGeom>
              <a:no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descr="\hat{Y}" id="530" name="Google Shape;530;p74" title="MathEquation,#000000"/>
              <p:cNvPicPr preferRelativeResize="0"/>
              <p:nvPr/>
            </p:nvPicPr>
            <p:blipFill rotWithShape="1">
              <a:blip r:embed="rId3">
                <a:alphaModFix/>
              </a:blip>
              <a:srcRect b="0" l="0" r="0" t="0"/>
              <a:stretch/>
            </p:blipFill>
            <p:spPr>
              <a:xfrm>
                <a:off x="6913750" y="4210850"/>
                <a:ext cx="178260" cy="254001"/>
              </a:xfrm>
              <a:prstGeom prst="rect">
                <a:avLst/>
              </a:prstGeom>
              <a:noFill/>
              <a:ln>
                <a:noFill/>
              </a:ln>
            </p:spPr>
          </p:pic>
        </p:grpSp>
        <p:sp>
          <p:nvSpPr>
            <p:cNvPr id="531" name="Google Shape;531;p74"/>
            <p:cNvSpPr/>
            <p:nvPr/>
          </p:nvSpPr>
          <p:spPr>
            <a:xfrm>
              <a:off x="1353180" y="2163587"/>
              <a:ext cx="566400" cy="557700"/>
            </a:xfrm>
            <a:prstGeom prst="ellipse">
              <a:avLst/>
            </a:prstGeom>
            <a:no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a:t>
              </a:r>
              <a:endParaRPr b="0" i="0" sz="2400" u="none" cap="none" strike="noStrike">
                <a:solidFill>
                  <a:srgbClr val="000000"/>
                </a:solidFill>
                <a:latin typeface="Arial"/>
                <a:ea typeface="Arial"/>
                <a:cs typeface="Arial"/>
                <a:sym typeface="Arial"/>
              </a:endParaRPr>
            </a:p>
          </p:txBody>
        </p:sp>
        <p:sp>
          <p:nvSpPr>
            <p:cNvPr id="532" name="Google Shape;532;p74"/>
            <p:cNvSpPr/>
            <p:nvPr/>
          </p:nvSpPr>
          <p:spPr>
            <a:xfrm>
              <a:off x="2047411" y="3000016"/>
              <a:ext cx="566400" cy="557700"/>
            </a:xfrm>
            <a:prstGeom prst="ellipse">
              <a:avLst/>
            </a:prstGeom>
            <a:noFill/>
            <a:ln cap="flat" cmpd="sng" w="19050">
              <a:solidFill>
                <a:srgbClr val="000000"/>
              </a:solidFill>
              <a:prstDash val="solid"/>
              <a:round/>
              <a:headEnd len="sm" w="sm" type="none"/>
              <a:tailEnd len="sm" w="sm" type="none"/>
            </a:ln>
          </p:spPr>
          <p:txBody>
            <a:bodyPr anchorCtr="0" anchor="ctr" bIns="0" lIns="48775"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X2</a:t>
              </a:r>
              <a:endParaRPr b="0" i="0" sz="2400" u="none" cap="none" strike="noStrike">
                <a:solidFill>
                  <a:srgbClr val="000000"/>
                </a:solidFill>
                <a:latin typeface="Arial"/>
                <a:ea typeface="Arial"/>
                <a:cs typeface="Arial"/>
                <a:sym typeface="Arial"/>
              </a:endParaRPr>
            </a:p>
          </p:txBody>
        </p:sp>
        <p:cxnSp>
          <p:nvCxnSpPr>
            <p:cNvPr id="533" name="Google Shape;533;p74"/>
            <p:cNvCxnSpPr>
              <a:stCxn id="531" idx="5"/>
              <a:endCxn id="532" idx="0"/>
            </p:cNvCxnSpPr>
            <p:nvPr/>
          </p:nvCxnSpPr>
          <p:spPr>
            <a:xfrm>
              <a:off x="1836633" y="2639614"/>
              <a:ext cx="493800" cy="360600"/>
            </a:xfrm>
            <a:prstGeom prst="straightConnector1">
              <a:avLst/>
            </a:prstGeom>
            <a:noFill/>
            <a:ln cap="flat" cmpd="sng" w="19050">
              <a:solidFill>
                <a:srgbClr val="0000FF"/>
              </a:solidFill>
              <a:prstDash val="solid"/>
              <a:round/>
              <a:headEnd len="sm" w="sm" type="none"/>
              <a:tailEnd len="med" w="med" type="triangle"/>
            </a:ln>
          </p:spPr>
        </p:cxnSp>
        <p:cxnSp>
          <p:nvCxnSpPr>
            <p:cNvPr id="534" name="Google Shape;534;p74"/>
            <p:cNvCxnSpPr>
              <a:stCxn id="532" idx="4"/>
              <a:endCxn id="529" idx="7"/>
            </p:cNvCxnSpPr>
            <p:nvPr/>
          </p:nvCxnSpPr>
          <p:spPr>
            <a:xfrm flipH="1">
              <a:off x="1825711" y="3557716"/>
              <a:ext cx="504900" cy="351000"/>
            </a:xfrm>
            <a:prstGeom prst="straightConnector1">
              <a:avLst/>
            </a:prstGeom>
            <a:noFill/>
            <a:ln cap="flat" cmpd="sng" w="19050">
              <a:solidFill>
                <a:srgbClr val="0000FF"/>
              </a:solidFill>
              <a:prstDash val="solid"/>
              <a:round/>
              <a:headEnd len="sm" w="sm" type="none"/>
              <a:tailEnd len="med" w="med" type="triangle"/>
            </a:ln>
          </p:spPr>
        </p:cxnSp>
      </p:grpSp>
      <p:sp>
        <p:nvSpPr>
          <p:cNvPr id="535" name="Google Shape;535;p74"/>
          <p:cNvSpPr/>
          <p:nvPr/>
        </p:nvSpPr>
        <p:spPr>
          <a:xfrm>
            <a:off x="0" y="651752"/>
            <a:ext cx="12192000" cy="736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6" name="Google Shape;536;p74"/>
          <p:cNvSpPr txBox="1"/>
          <p:nvPr>
            <p:ph type="title"/>
          </p:nvPr>
        </p:nvSpPr>
        <p:spPr>
          <a:xfrm>
            <a:off x="556532" y="643467"/>
            <a:ext cx="11211000" cy="74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2800">
                <a:solidFill>
                  <a:srgbClr val="FFFFFF"/>
                </a:solidFill>
              </a:rPr>
              <a:t>Parallel Work -- Path-Specific Effects</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40" name="Shape 540"/>
        <p:cNvGrpSpPr/>
        <p:nvPr/>
      </p:nvGrpSpPr>
      <p:grpSpPr>
        <a:xfrm>
          <a:off x="0" y="0"/>
          <a:ext cx="0" cy="0"/>
          <a:chOff x="0" y="0"/>
          <a:chExt cx="0" cy="0"/>
        </a:xfrm>
      </p:grpSpPr>
      <p:sp>
        <p:nvSpPr>
          <p:cNvPr id="541" name="Google Shape;541;p75"/>
          <p:cNvSpPr txBox="1"/>
          <p:nvPr>
            <p:ph idx="1" type="body"/>
          </p:nvPr>
        </p:nvSpPr>
        <p:spPr>
          <a:xfrm>
            <a:off x="415600" y="1536633"/>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2400"/>
              <a:buNone/>
            </a:pPr>
            <a:r>
              <a:rPr lang="en-US" sz="2800">
                <a:solidFill>
                  <a:srgbClr val="000000"/>
                </a:solidFill>
              </a:rPr>
              <a:t>Berkeley Admission example.</a:t>
            </a:r>
            <a:endParaRPr>
              <a:solidFill>
                <a:srgbClr val="000000"/>
              </a:solidFill>
            </a:endParaRPr>
          </a:p>
        </p:txBody>
      </p:sp>
      <p:sp>
        <p:nvSpPr>
          <p:cNvPr id="542" name="Google Shape;542;p75"/>
          <p:cNvSpPr txBox="1"/>
          <p:nvPr/>
        </p:nvSpPr>
        <p:spPr>
          <a:xfrm>
            <a:off x="5466667" y="2300217"/>
            <a:ext cx="4143600" cy="1612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	   Gender</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(X1)   Protected Variable</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(X2)   Free-will choice </a:t>
            </a:r>
            <a:endParaRPr b="0" i="0" sz="2400" u="none" cap="none" strike="noStrike">
              <a:solidFill>
                <a:srgbClr val="000000"/>
              </a:solidFill>
              <a:latin typeface="Arial"/>
              <a:ea typeface="Arial"/>
              <a:cs typeface="Arial"/>
              <a:sym typeface="Arial"/>
            </a:endParaRPr>
          </a:p>
        </p:txBody>
      </p:sp>
      <p:grpSp>
        <p:nvGrpSpPr>
          <p:cNvPr id="543" name="Google Shape;543;p75"/>
          <p:cNvGrpSpPr/>
          <p:nvPr/>
        </p:nvGrpSpPr>
        <p:grpSpPr>
          <a:xfrm>
            <a:off x="910977" y="2884711"/>
            <a:ext cx="2574017" cy="2888029"/>
            <a:chOff x="683250" y="2163587"/>
            <a:chExt cx="1930561" cy="2166076"/>
          </a:xfrm>
        </p:grpSpPr>
        <p:grpSp>
          <p:nvGrpSpPr>
            <p:cNvPr id="544" name="Google Shape;544;p75"/>
            <p:cNvGrpSpPr/>
            <p:nvPr/>
          </p:nvGrpSpPr>
          <p:grpSpPr>
            <a:xfrm>
              <a:off x="1398050" y="3836463"/>
              <a:ext cx="501000" cy="493200"/>
              <a:chOff x="6745475" y="4092938"/>
              <a:chExt cx="501000" cy="493200"/>
            </a:xfrm>
          </p:grpSpPr>
          <p:sp>
            <p:nvSpPr>
              <p:cNvPr id="545" name="Google Shape;545;p75"/>
              <p:cNvSpPr/>
              <p:nvPr/>
            </p:nvSpPr>
            <p:spPr>
              <a:xfrm>
                <a:off x="6745475" y="4092938"/>
                <a:ext cx="501000" cy="493200"/>
              </a:xfrm>
              <a:prstGeom prst="ellipse">
                <a:avLst/>
              </a:prstGeom>
              <a:no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descr="\hat{Y}" id="546" name="Google Shape;546;p75" title="MathEquation,#000000"/>
              <p:cNvPicPr preferRelativeResize="0"/>
              <p:nvPr/>
            </p:nvPicPr>
            <p:blipFill rotWithShape="1">
              <a:blip r:embed="rId3">
                <a:alphaModFix/>
              </a:blip>
              <a:srcRect b="0" l="0" r="0" t="0"/>
              <a:stretch/>
            </p:blipFill>
            <p:spPr>
              <a:xfrm>
                <a:off x="6913750" y="4210850"/>
                <a:ext cx="178260" cy="254001"/>
              </a:xfrm>
              <a:prstGeom prst="rect">
                <a:avLst/>
              </a:prstGeom>
              <a:noFill/>
              <a:ln>
                <a:noFill/>
              </a:ln>
            </p:spPr>
          </p:pic>
        </p:grpSp>
        <p:sp>
          <p:nvSpPr>
            <p:cNvPr id="547" name="Google Shape;547;p75"/>
            <p:cNvSpPr/>
            <p:nvPr/>
          </p:nvSpPr>
          <p:spPr>
            <a:xfrm>
              <a:off x="1353180" y="2163587"/>
              <a:ext cx="566400" cy="557700"/>
            </a:xfrm>
            <a:prstGeom prst="ellipse">
              <a:avLst/>
            </a:prstGeom>
            <a:no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a:t>
              </a:r>
              <a:endParaRPr b="0" i="0" sz="2400" u="none" cap="none" strike="noStrike">
                <a:solidFill>
                  <a:srgbClr val="000000"/>
                </a:solidFill>
                <a:latin typeface="Arial"/>
                <a:ea typeface="Arial"/>
                <a:cs typeface="Arial"/>
                <a:sym typeface="Arial"/>
              </a:endParaRPr>
            </a:p>
          </p:txBody>
        </p:sp>
        <p:sp>
          <p:nvSpPr>
            <p:cNvPr id="548" name="Google Shape;548;p75"/>
            <p:cNvSpPr/>
            <p:nvPr/>
          </p:nvSpPr>
          <p:spPr>
            <a:xfrm>
              <a:off x="683250" y="3000016"/>
              <a:ext cx="566400" cy="557700"/>
            </a:xfrm>
            <a:prstGeom prst="ellipse">
              <a:avLst/>
            </a:prstGeom>
            <a:noFill/>
            <a:ln cap="flat" cmpd="sng" w="19050">
              <a:solidFill>
                <a:srgbClr val="000000"/>
              </a:solidFill>
              <a:prstDash val="solid"/>
              <a:round/>
              <a:headEnd len="sm" w="sm" type="none"/>
              <a:tailEnd len="sm" w="sm" type="none"/>
            </a:ln>
          </p:spPr>
          <p:txBody>
            <a:bodyPr anchorCtr="0" anchor="ctr" bIns="0" lIns="48775"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X1</a:t>
              </a:r>
              <a:endParaRPr b="0" i="0" sz="2400" u="none" cap="none" strike="noStrike">
                <a:solidFill>
                  <a:srgbClr val="000000"/>
                </a:solidFill>
                <a:latin typeface="Arial"/>
                <a:ea typeface="Arial"/>
                <a:cs typeface="Arial"/>
                <a:sym typeface="Arial"/>
              </a:endParaRPr>
            </a:p>
          </p:txBody>
        </p:sp>
        <p:sp>
          <p:nvSpPr>
            <p:cNvPr id="549" name="Google Shape;549;p75"/>
            <p:cNvSpPr/>
            <p:nvPr/>
          </p:nvSpPr>
          <p:spPr>
            <a:xfrm>
              <a:off x="2047411" y="3000016"/>
              <a:ext cx="566400" cy="557700"/>
            </a:xfrm>
            <a:prstGeom prst="ellipse">
              <a:avLst/>
            </a:prstGeom>
            <a:noFill/>
            <a:ln cap="flat" cmpd="sng" w="19050">
              <a:solidFill>
                <a:srgbClr val="000000"/>
              </a:solidFill>
              <a:prstDash val="solid"/>
              <a:round/>
              <a:headEnd len="sm" w="sm" type="none"/>
              <a:tailEnd len="sm" w="sm" type="none"/>
            </a:ln>
          </p:spPr>
          <p:txBody>
            <a:bodyPr anchorCtr="0" anchor="ctr" bIns="0" lIns="48775"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X2</a:t>
              </a:r>
              <a:endParaRPr b="0" i="0" sz="2400" u="none" cap="none" strike="noStrike">
                <a:solidFill>
                  <a:srgbClr val="000000"/>
                </a:solidFill>
                <a:latin typeface="Arial"/>
                <a:ea typeface="Arial"/>
                <a:cs typeface="Arial"/>
                <a:sym typeface="Arial"/>
              </a:endParaRPr>
            </a:p>
          </p:txBody>
        </p:sp>
        <p:cxnSp>
          <p:nvCxnSpPr>
            <p:cNvPr id="550" name="Google Shape;550;p75"/>
            <p:cNvCxnSpPr>
              <a:stCxn id="547" idx="5"/>
              <a:endCxn id="549" idx="0"/>
            </p:cNvCxnSpPr>
            <p:nvPr/>
          </p:nvCxnSpPr>
          <p:spPr>
            <a:xfrm>
              <a:off x="1836633" y="2639614"/>
              <a:ext cx="493800" cy="360600"/>
            </a:xfrm>
            <a:prstGeom prst="straightConnector1">
              <a:avLst/>
            </a:prstGeom>
            <a:noFill/>
            <a:ln cap="flat" cmpd="sng" w="19050">
              <a:solidFill>
                <a:srgbClr val="0000FF"/>
              </a:solidFill>
              <a:prstDash val="solid"/>
              <a:round/>
              <a:headEnd len="sm" w="sm" type="none"/>
              <a:tailEnd len="med" w="med" type="triangle"/>
            </a:ln>
          </p:spPr>
        </p:cxnSp>
        <p:cxnSp>
          <p:nvCxnSpPr>
            <p:cNvPr id="551" name="Google Shape;551;p75"/>
            <p:cNvCxnSpPr>
              <a:stCxn id="547" idx="3"/>
              <a:endCxn id="548" idx="0"/>
            </p:cNvCxnSpPr>
            <p:nvPr/>
          </p:nvCxnSpPr>
          <p:spPr>
            <a:xfrm flipH="1">
              <a:off x="966627" y="2639614"/>
              <a:ext cx="469500" cy="360600"/>
            </a:xfrm>
            <a:prstGeom prst="straightConnector1">
              <a:avLst/>
            </a:prstGeom>
            <a:noFill/>
            <a:ln cap="flat" cmpd="sng" w="19050">
              <a:solidFill>
                <a:srgbClr val="FF0000"/>
              </a:solidFill>
              <a:prstDash val="solid"/>
              <a:round/>
              <a:headEnd len="sm" w="sm" type="none"/>
              <a:tailEnd len="med" w="med" type="triangle"/>
            </a:ln>
          </p:spPr>
        </p:cxnSp>
        <p:cxnSp>
          <p:nvCxnSpPr>
            <p:cNvPr id="552" name="Google Shape;552;p75"/>
            <p:cNvCxnSpPr>
              <a:stCxn id="548" idx="4"/>
              <a:endCxn id="545" idx="1"/>
            </p:cNvCxnSpPr>
            <p:nvPr/>
          </p:nvCxnSpPr>
          <p:spPr>
            <a:xfrm>
              <a:off x="966450" y="3557716"/>
              <a:ext cx="504900" cy="351000"/>
            </a:xfrm>
            <a:prstGeom prst="straightConnector1">
              <a:avLst/>
            </a:prstGeom>
            <a:noFill/>
            <a:ln cap="flat" cmpd="sng" w="19050">
              <a:solidFill>
                <a:srgbClr val="FF0000"/>
              </a:solidFill>
              <a:prstDash val="solid"/>
              <a:round/>
              <a:headEnd len="sm" w="sm" type="none"/>
              <a:tailEnd len="med" w="med" type="triangle"/>
            </a:ln>
          </p:spPr>
        </p:cxnSp>
        <p:cxnSp>
          <p:nvCxnSpPr>
            <p:cNvPr id="553" name="Google Shape;553;p75"/>
            <p:cNvCxnSpPr>
              <a:stCxn id="549" idx="4"/>
              <a:endCxn id="545" idx="7"/>
            </p:cNvCxnSpPr>
            <p:nvPr/>
          </p:nvCxnSpPr>
          <p:spPr>
            <a:xfrm flipH="1">
              <a:off x="1825711" y="3557716"/>
              <a:ext cx="504900" cy="351000"/>
            </a:xfrm>
            <a:prstGeom prst="straightConnector1">
              <a:avLst/>
            </a:prstGeom>
            <a:noFill/>
            <a:ln cap="flat" cmpd="sng" w="19050">
              <a:solidFill>
                <a:srgbClr val="0000FF"/>
              </a:solidFill>
              <a:prstDash val="solid"/>
              <a:round/>
              <a:headEnd len="sm" w="sm" type="none"/>
              <a:tailEnd len="med" w="med" type="triangle"/>
            </a:ln>
          </p:spPr>
        </p:cxnSp>
        <p:cxnSp>
          <p:nvCxnSpPr>
            <p:cNvPr id="554" name="Google Shape;554;p75"/>
            <p:cNvCxnSpPr>
              <a:stCxn id="547" idx="4"/>
              <a:endCxn id="545" idx="0"/>
            </p:cNvCxnSpPr>
            <p:nvPr/>
          </p:nvCxnSpPr>
          <p:spPr>
            <a:xfrm>
              <a:off x="1636380" y="2721287"/>
              <a:ext cx="12300" cy="1115100"/>
            </a:xfrm>
            <a:prstGeom prst="straightConnector1">
              <a:avLst/>
            </a:prstGeom>
            <a:noFill/>
            <a:ln cap="flat" cmpd="sng" w="19050">
              <a:solidFill>
                <a:srgbClr val="FF0000"/>
              </a:solidFill>
              <a:prstDash val="solid"/>
              <a:round/>
              <a:headEnd len="sm" w="sm" type="none"/>
              <a:tailEnd len="med" w="med" type="triangle"/>
            </a:ln>
          </p:spPr>
        </p:cxnSp>
        <p:cxnSp>
          <p:nvCxnSpPr>
            <p:cNvPr id="555" name="Google Shape;555;p75"/>
            <p:cNvCxnSpPr>
              <a:stCxn id="549" idx="2"/>
              <a:endCxn id="548" idx="6"/>
            </p:cNvCxnSpPr>
            <p:nvPr/>
          </p:nvCxnSpPr>
          <p:spPr>
            <a:xfrm rot="10800000">
              <a:off x="1249411" y="3278866"/>
              <a:ext cx="798000" cy="0"/>
            </a:xfrm>
            <a:prstGeom prst="straightConnector1">
              <a:avLst/>
            </a:prstGeom>
            <a:noFill/>
            <a:ln cap="flat" cmpd="sng" w="19050">
              <a:solidFill>
                <a:srgbClr val="0000FF"/>
              </a:solidFill>
              <a:prstDash val="solid"/>
              <a:round/>
              <a:headEnd len="sm" w="sm" type="none"/>
              <a:tailEnd len="med" w="med" type="triangle"/>
            </a:ln>
          </p:spPr>
        </p:cxnSp>
      </p:grpSp>
      <p:sp>
        <p:nvSpPr>
          <p:cNvPr id="556" name="Google Shape;556;p75"/>
          <p:cNvSpPr/>
          <p:nvPr/>
        </p:nvSpPr>
        <p:spPr>
          <a:xfrm>
            <a:off x="0" y="651752"/>
            <a:ext cx="12192000" cy="736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 name="Google Shape;557;p75"/>
          <p:cNvSpPr txBox="1"/>
          <p:nvPr>
            <p:ph type="title"/>
          </p:nvPr>
        </p:nvSpPr>
        <p:spPr>
          <a:xfrm>
            <a:off x="556532" y="643467"/>
            <a:ext cx="11211000" cy="74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2800">
                <a:solidFill>
                  <a:srgbClr val="FFFFFF"/>
                </a:solidFill>
              </a:rPr>
              <a:t>Parallel Work -- Path-Specific Effects</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9" name="Shape 239"/>
        <p:cNvGrpSpPr/>
        <p:nvPr/>
      </p:nvGrpSpPr>
      <p:grpSpPr>
        <a:xfrm>
          <a:off x="0" y="0"/>
          <a:ext cx="0" cy="0"/>
          <a:chOff x="0" y="0"/>
          <a:chExt cx="0" cy="0"/>
        </a:xfrm>
      </p:grpSpPr>
      <p:pic>
        <p:nvPicPr>
          <p:cNvPr id="240" name="Google Shape;240;p40"/>
          <p:cNvPicPr preferRelativeResize="0"/>
          <p:nvPr/>
        </p:nvPicPr>
        <p:blipFill rotWithShape="1">
          <a:blip r:embed="rId3">
            <a:alphaModFix/>
          </a:blip>
          <a:srcRect b="0" l="0" r="0" t="0"/>
          <a:stretch/>
        </p:blipFill>
        <p:spPr>
          <a:xfrm>
            <a:off x="0" y="0"/>
            <a:ext cx="12192000" cy="685946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61" name="Shape 561"/>
        <p:cNvGrpSpPr/>
        <p:nvPr/>
      </p:nvGrpSpPr>
      <p:grpSpPr>
        <a:xfrm>
          <a:off x="0" y="0"/>
          <a:ext cx="0" cy="0"/>
          <a:chOff x="0" y="0"/>
          <a:chExt cx="0" cy="0"/>
        </a:xfrm>
      </p:grpSpPr>
      <p:sp>
        <p:nvSpPr>
          <p:cNvPr id="562" name="Google Shape;562;p76"/>
          <p:cNvSpPr txBox="1"/>
          <p:nvPr>
            <p:ph idx="1" type="body"/>
          </p:nvPr>
        </p:nvSpPr>
        <p:spPr>
          <a:xfrm>
            <a:off x="415600" y="1536633"/>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2400"/>
              <a:buNone/>
            </a:pPr>
            <a:r>
              <a:rPr lang="en-US" sz="2800">
                <a:solidFill>
                  <a:srgbClr val="000000"/>
                </a:solidFill>
              </a:rPr>
              <a:t>Berkeley Admission example.</a:t>
            </a:r>
            <a:endParaRPr>
              <a:solidFill>
                <a:srgbClr val="000000"/>
              </a:solidFill>
            </a:endParaRPr>
          </a:p>
        </p:txBody>
      </p:sp>
      <p:sp>
        <p:nvSpPr>
          <p:cNvPr id="563" name="Google Shape;563;p76"/>
          <p:cNvSpPr txBox="1"/>
          <p:nvPr/>
        </p:nvSpPr>
        <p:spPr>
          <a:xfrm>
            <a:off x="5466667" y="2300217"/>
            <a:ext cx="4143600" cy="1612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	   Gender</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(X1)   Protected Variable</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(X2)   Free-will choice </a:t>
            </a:r>
            <a:endParaRPr b="0" i="0" sz="2400" u="none" cap="none" strike="noStrike">
              <a:solidFill>
                <a:srgbClr val="000000"/>
              </a:solidFill>
              <a:latin typeface="Arial"/>
              <a:ea typeface="Arial"/>
              <a:cs typeface="Arial"/>
              <a:sym typeface="Arial"/>
            </a:endParaRPr>
          </a:p>
        </p:txBody>
      </p:sp>
      <p:grpSp>
        <p:nvGrpSpPr>
          <p:cNvPr id="564" name="Google Shape;564;p76"/>
          <p:cNvGrpSpPr/>
          <p:nvPr/>
        </p:nvGrpSpPr>
        <p:grpSpPr>
          <a:xfrm>
            <a:off x="4471862" y="4202295"/>
            <a:ext cx="7067650" cy="1269102"/>
            <a:chOff x="3353980" y="3151800"/>
            <a:chExt cx="5300870" cy="951850"/>
          </a:xfrm>
        </p:grpSpPr>
        <p:pic>
          <p:nvPicPr>
            <p:cNvPr descr="P(\hat{Y}(a', X_1(a', X_2(a)), X_2(a)) | X_1=x_1, X_2=x_2, A=a)" id="565" name="Google Shape;565;p76" title="MathEquation,#000000"/>
            <p:cNvPicPr preferRelativeResize="0"/>
            <p:nvPr/>
          </p:nvPicPr>
          <p:blipFill rotWithShape="1">
            <a:blip r:embed="rId3">
              <a:alphaModFix/>
            </a:blip>
            <a:srcRect b="0" l="0" r="0" t="0"/>
            <a:stretch/>
          </p:blipFill>
          <p:spPr>
            <a:xfrm>
              <a:off x="3353980" y="3151800"/>
              <a:ext cx="5300870" cy="304800"/>
            </a:xfrm>
            <a:prstGeom prst="rect">
              <a:avLst/>
            </a:prstGeom>
            <a:noFill/>
            <a:ln>
              <a:noFill/>
            </a:ln>
          </p:spPr>
        </p:pic>
        <p:pic>
          <p:nvPicPr>
            <p:cNvPr descr="P(\hat{Y}(a, X_1(a, X_2(a)), X_2(a)) | X_1=x_1, X_2=x_2, A=a)" id="566" name="Google Shape;566;p76" title="MathEquation,#000000"/>
            <p:cNvPicPr preferRelativeResize="0"/>
            <p:nvPr/>
          </p:nvPicPr>
          <p:blipFill rotWithShape="1">
            <a:blip r:embed="rId4">
              <a:alphaModFix/>
            </a:blip>
            <a:srcRect b="0" l="0" r="0" t="0"/>
            <a:stretch/>
          </p:blipFill>
          <p:spPr>
            <a:xfrm>
              <a:off x="3458888" y="3804550"/>
              <a:ext cx="5091058" cy="299100"/>
            </a:xfrm>
            <a:prstGeom prst="rect">
              <a:avLst/>
            </a:prstGeom>
            <a:noFill/>
            <a:ln>
              <a:noFill/>
            </a:ln>
          </p:spPr>
        </p:pic>
        <p:pic>
          <p:nvPicPr>
            <p:cNvPr descr="=" id="567" name="Google Shape;567;p76" title="MathEquation,#000000"/>
            <p:cNvPicPr preferRelativeResize="0"/>
            <p:nvPr/>
          </p:nvPicPr>
          <p:blipFill rotWithShape="1">
            <a:blip r:embed="rId5">
              <a:alphaModFix/>
            </a:blip>
            <a:srcRect b="0" l="0" r="0" t="0"/>
            <a:stretch/>
          </p:blipFill>
          <p:spPr>
            <a:xfrm rot="5400000">
              <a:off x="5830438" y="3508565"/>
              <a:ext cx="347950" cy="244000"/>
            </a:xfrm>
            <a:prstGeom prst="rect">
              <a:avLst/>
            </a:prstGeom>
            <a:noFill/>
            <a:ln>
              <a:noFill/>
            </a:ln>
          </p:spPr>
        </p:pic>
      </p:grpSp>
      <p:grpSp>
        <p:nvGrpSpPr>
          <p:cNvPr id="568" name="Google Shape;568;p76"/>
          <p:cNvGrpSpPr/>
          <p:nvPr/>
        </p:nvGrpSpPr>
        <p:grpSpPr>
          <a:xfrm>
            <a:off x="910977" y="2884711"/>
            <a:ext cx="2574017" cy="2888029"/>
            <a:chOff x="683250" y="2163587"/>
            <a:chExt cx="1930561" cy="2166076"/>
          </a:xfrm>
        </p:grpSpPr>
        <p:grpSp>
          <p:nvGrpSpPr>
            <p:cNvPr id="569" name="Google Shape;569;p76"/>
            <p:cNvGrpSpPr/>
            <p:nvPr/>
          </p:nvGrpSpPr>
          <p:grpSpPr>
            <a:xfrm>
              <a:off x="1398050" y="3836463"/>
              <a:ext cx="501000" cy="493200"/>
              <a:chOff x="6745475" y="4092938"/>
              <a:chExt cx="501000" cy="493200"/>
            </a:xfrm>
          </p:grpSpPr>
          <p:sp>
            <p:nvSpPr>
              <p:cNvPr id="570" name="Google Shape;570;p76"/>
              <p:cNvSpPr/>
              <p:nvPr/>
            </p:nvSpPr>
            <p:spPr>
              <a:xfrm>
                <a:off x="6745475" y="4092938"/>
                <a:ext cx="501000" cy="493200"/>
              </a:xfrm>
              <a:prstGeom prst="ellipse">
                <a:avLst/>
              </a:prstGeom>
              <a:no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descr="\hat{Y}" id="571" name="Google Shape;571;p76" title="MathEquation,#000000"/>
              <p:cNvPicPr preferRelativeResize="0"/>
              <p:nvPr/>
            </p:nvPicPr>
            <p:blipFill rotWithShape="1">
              <a:blip r:embed="rId6">
                <a:alphaModFix/>
              </a:blip>
              <a:srcRect b="0" l="0" r="0" t="0"/>
              <a:stretch/>
            </p:blipFill>
            <p:spPr>
              <a:xfrm>
                <a:off x="6913750" y="4210850"/>
                <a:ext cx="178260" cy="254001"/>
              </a:xfrm>
              <a:prstGeom prst="rect">
                <a:avLst/>
              </a:prstGeom>
              <a:noFill/>
              <a:ln>
                <a:noFill/>
              </a:ln>
            </p:spPr>
          </p:pic>
        </p:grpSp>
        <p:sp>
          <p:nvSpPr>
            <p:cNvPr id="572" name="Google Shape;572;p76"/>
            <p:cNvSpPr/>
            <p:nvPr/>
          </p:nvSpPr>
          <p:spPr>
            <a:xfrm>
              <a:off x="1353180" y="2163587"/>
              <a:ext cx="566400" cy="557700"/>
            </a:xfrm>
            <a:prstGeom prst="ellipse">
              <a:avLst/>
            </a:prstGeom>
            <a:no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a:t>
              </a:r>
              <a:endParaRPr b="0" i="0" sz="2400" u="none" cap="none" strike="noStrike">
                <a:solidFill>
                  <a:srgbClr val="000000"/>
                </a:solidFill>
                <a:latin typeface="Arial"/>
                <a:ea typeface="Arial"/>
                <a:cs typeface="Arial"/>
                <a:sym typeface="Arial"/>
              </a:endParaRPr>
            </a:p>
          </p:txBody>
        </p:sp>
        <p:sp>
          <p:nvSpPr>
            <p:cNvPr id="573" name="Google Shape;573;p76"/>
            <p:cNvSpPr/>
            <p:nvPr/>
          </p:nvSpPr>
          <p:spPr>
            <a:xfrm>
              <a:off x="683250" y="3000016"/>
              <a:ext cx="566400" cy="557700"/>
            </a:xfrm>
            <a:prstGeom prst="ellipse">
              <a:avLst/>
            </a:prstGeom>
            <a:noFill/>
            <a:ln cap="flat" cmpd="sng" w="19050">
              <a:solidFill>
                <a:srgbClr val="000000"/>
              </a:solidFill>
              <a:prstDash val="solid"/>
              <a:round/>
              <a:headEnd len="sm" w="sm" type="none"/>
              <a:tailEnd len="sm" w="sm" type="none"/>
            </a:ln>
          </p:spPr>
          <p:txBody>
            <a:bodyPr anchorCtr="0" anchor="ctr" bIns="0" lIns="48775"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X1</a:t>
              </a:r>
              <a:endParaRPr b="0" i="0" sz="2400" u="none" cap="none" strike="noStrike">
                <a:solidFill>
                  <a:srgbClr val="000000"/>
                </a:solidFill>
                <a:latin typeface="Arial"/>
                <a:ea typeface="Arial"/>
                <a:cs typeface="Arial"/>
                <a:sym typeface="Arial"/>
              </a:endParaRPr>
            </a:p>
          </p:txBody>
        </p:sp>
        <p:sp>
          <p:nvSpPr>
            <p:cNvPr id="574" name="Google Shape;574;p76"/>
            <p:cNvSpPr/>
            <p:nvPr/>
          </p:nvSpPr>
          <p:spPr>
            <a:xfrm>
              <a:off x="2047411" y="3000016"/>
              <a:ext cx="566400" cy="557700"/>
            </a:xfrm>
            <a:prstGeom prst="ellipse">
              <a:avLst/>
            </a:prstGeom>
            <a:noFill/>
            <a:ln cap="flat" cmpd="sng" w="19050">
              <a:solidFill>
                <a:srgbClr val="000000"/>
              </a:solidFill>
              <a:prstDash val="solid"/>
              <a:round/>
              <a:headEnd len="sm" w="sm" type="none"/>
              <a:tailEnd len="sm" w="sm" type="none"/>
            </a:ln>
          </p:spPr>
          <p:txBody>
            <a:bodyPr anchorCtr="0" anchor="ctr" bIns="0" lIns="48775"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X2</a:t>
              </a:r>
              <a:endParaRPr b="0" i="0" sz="2400" u="none" cap="none" strike="noStrike">
                <a:solidFill>
                  <a:srgbClr val="000000"/>
                </a:solidFill>
                <a:latin typeface="Arial"/>
                <a:ea typeface="Arial"/>
                <a:cs typeface="Arial"/>
                <a:sym typeface="Arial"/>
              </a:endParaRPr>
            </a:p>
          </p:txBody>
        </p:sp>
        <p:cxnSp>
          <p:nvCxnSpPr>
            <p:cNvPr id="575" name="Google Shape;575;p76"/>
            <p:cNvCxnSpPr>
              <a:stCxn id="572" idx="5"/>
              <a:endCxn id="574" idx="0"/>
            </p:cNvCxnSpPr>
            <p:nvPr/>
          </p:nvCxnSpPr>
          <p:spPr>
            <a:xfrm>
              <a:off x="1836633" y="2639614"/>
              <a:ext cx="493800" cy="360600"/>
            </a:xfrm>
            <a:prstGeom prst="straightConnector1">
              <a:avLst/>
            </a:prstGeom>
            <a:noFill/>
            <a:ln cap="flat" cmpd="sng" w="19050">
              <a:solidFill>
                <a:srgbClr val="0000FF"/>
              </a:solidFill>
              <a:prstDash val="solid"/>
              <a:round/>
              <a:headEnd len="sm" w="sm" type="none"/>
              <a:tailEnd len="med" w="med" type="triangle"/>
            </a:ln>
          </p:spPr>
        </p:cxnSp>
        <p:cxnSp>
          <p:nvCxnSpPr>
            <p:cNvPr id="576" name="Google Shape;576;p76"/>
            <p:cNvCxnSpPr>
              <a:stCxn id="572" idx="3"/>
              <a:endCxn id="573" idx="0"/>
            </p:cNvCxnSpPr>
            <p:nvPr/>
          </p:nvCxnSpPr>
          <p:spPr>
            <a:xfrm flipH="1">
              <a:off x="966627" y="2639614"/>
              <a:ext cx="469500" cy="360600"/>
            </a:xfrm>
            <a:prstGeom prst="straightConnector1">
              <a:avLst/>
            </a:prstGeom>
            <a:noFill/>
            <a:ln cap="flat" cmpd="sng" w="19050">
              <a:solidFill>
                <a:srgbClr val="FF0000"/>
              </a:solidFill>
              <a:prstDash val="solid"/>
              <a:round/>
              <a:headEnd len="sm" w="sm" type="none"/>
              <a:tailEnd len="med" w="med" type="triangle"/>
            </a:ln>
          </p:spPr>
        </p:cxnSp>
        <p:cxnSp>
          <p:nvCxnSpPr>
            <p:cNvPr id="577" name="Google Shape;577;p76"/>
            <p:cNvCxnSpPr>
              <a:stCxn id="573" idx="4"/>
              <a:endCxn id="570" idx="1"/>
            </p:cNvCxnSpPr>
            <p:nvPr/>
          </p:nvCxnSpPr>
          <p:spPr>
            <a:xfrm>
              <a:off x="966450" y="3557716"/>
              <a:ext cx="504900" cy="351000"/>
            </a:xfrm>
            <a:prstGeom prst="straightConnector1">
              <a:avLst/>
            </a:prstGeom>
            <a:noFill/>
            <a:ln cap="flat" cmpd="sng" w="19050">
              <a:solidFill>
                <a:srgbClr val="FF0000"/>
              </a:solidFill>
              <a:prstDash val="solid"/>
              <a:round/>
              <a:headEnd len="sm" w="sm" type="none"/>
              <a:tailEnd len="med" w="med" type="triangle"/>
            </a:ln>
          </p:spPr>
        </p:cxnSp>
        <p:cxnSp>
          <p:nvCxnSpPr>
            <p:cNvPr id="578" name="Google Shape;578;p76"/>
            <p:cNvCxnSpPr>
              <a:stCxn id="574" idx="4"/>
              <a:endCxn id="570" idx="7"/>
            </p:cNvCxnSpPr>
            <p:nvPr/>
          </p:nvCxnSpPr>
          <p:spPr>
            <a:xfrm flipH="1">
              <a:off x="1825711" y="3557716"/>
              <a:ext cx="504900" cy="351000"/>
            </a:xfrm>
            <a:prstGeom prst="straightConnector1">
              <a:avLst/>
            </a:prstGeom>
            <a:noFill/>
            <a:ln cap="flat" cmpd="sng" w="19050">
              <a:solidFill>
                <a:srgbClr val="0000FF"/>
              </a:solidFill>
              <a:prstDash val="solid"/>
              <a:round/>
              <a:headEnd len="sm" w="sm" type="none"/>
              <a:tailEnd len="med" w="med" type="triangle"/>
            </a:ln>
          </p:spPr>
        </p:cxnSp>
        <p:cxnSp>
          <p:nvCxnSpPr>
            <p:cNvPr id="579" name="Google Shape;579;p76"/>
            <p:cNvCxnSpPr>
              <a:stCxn id="572" idx="4"/>
              <a:endCxn id="570" idx="0"/>
            </p:cNvCxnSpPr>
            <p:nvPr/>
          </p:nvCxnSpPr>
          <p:spPr>
            <a:xfrm>
              <a:off x="1636380" y="2721287"/>
              <a:ext cx="12300" cy="1115100"/>
            </a:xfrm>
            <a:prstGeom prst="straightConnector1">
              <a:avLst/>
            </a:prstGeom>
            <a:noFill/>
            <a:ln cap="flat" cmpd="sng" w="19050">
              <a:solidFill>
                <a:srgbClr val="FF0000"/>
              </a:solidFill>
              <a:prstDash val="solid"/>
              <a:round/>
              <a:headEnd len="sm" w="sm" type="none"/>
              <a:tailEnd len="med" w="med" type="triangle"/>
            </a:ln>
          </p:spPr>
        </p:cxnSp>
        <p:cxnSp>
          <p:nvCxnSpPr>
            <p:cNvPr id="580" name="Google Shape;580;p76"/>
            <p:cNvCxnSpPr>
              <a:stCxn id="574" idx="2"/>
              <a:endCxn id="573" idx="6"/>
            </p:cNvCxnSpPr>
            <p:nvPr/>
          </p:nvCxnSpPr>
          <p:spPr>
            <a:xfrm rot="10800000">
              <a:off x="1249411" y="3278866"/>
              <a:ext cx="798000" cy="0"/>
            </a:xfrm>
            <a:prstGeom prst="straightConnector1">
              <a:avLst/>
            </a:prstGeom>
            <a:noFill/>
            <a:ln cap="flat" cmpd="sng" w="19050">
              <a:solidFill>
                <a:srgbClr val="0000FF"/>
              </a:solidFill>
              <a:prstDash val="solid"/>
              <a:round/>
              <a:headEnd len="sm" w="sm" type="none"/>
              <a:tailEnd len="med" w="med" type="triangle"/>
            </a:ln>
          </p:spPr>
        </p:cxnSp>
      </p:grpSp>
      <p:sp>
        <p:nvSpPr>
          <p:cNvPr id="581" name="Google Shape;581;p76"/>
          <p:cNvSpPr/>
          <p:nvPr/>
        </p:nvSpPr>
        <p:spPr>
          <a:xfrm>
            <a:off x="0" y="651752"/>
            <a:ext cx="12192000" cy="736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2" name="Google Shape;582;p76"/>
          <p:cNvSpPr txBox="1"/>
          <p:nvPr>
            <p:ph type="title"/>
          </p:nvPr>
        </p:nvSpPr>
        <p:spPr>
          <a:xfrm>
            <a:off x="556532" y="643467"/>
            <a:ext cx="11211000" cy="74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2800">
                <a:solidFill>
                  <a:srgbClr val="FFFFFF"/>
                </a:solidFill>
              </a:rPr>
              <a:t>Parallel Work -- Path-Specific Effects</a:t>
            </a:r>
            <a:endParaRPr>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86" name="Shape 586"/>
        <p:cNvGrpSpPr/>
        <p:nvPr/>
      </p:nvGrpSpPr>
      <p:grpSpPr>
        <a:xfrm>
          <a:off x="0" y="0"/>
          <a:ext cx="0" cy="0"/>
          <a:chOff x="0" y="0"/>
          <a:chExt cx="0" cy="0"/>
        </a:xfrm>
      </p:grpSpPr>
      <p:sp>
        <p:nvSpPr>
          <p:cNvPr id="587" name="Google Shape;587;p7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p>
            <a:pPr indent="-508000" lvl="0" marL="609600" rtl="0" algn="l">
              <a:lnSpc>
                <a:spcPct val="115000"/>
              </a:lnSpc>
              <a:spcBef>
                <a:spcPts val="0"/>
              </a:spcBef>
              <a:spcAft>
                <a:spcPts val="0"/>
              </a:spcAft>
              <a:buClr>
                <a:srgbClr val="000000"/>
              </a:buClr>
              <a:buSzPts val="3200"/>
              <a:buChar char="●"/>
            </a:pPr>
            <a:r>
              <a:rPr lang="en-US" sz="3200">
                <a:solidFill>
                  <a:srgbClr val="000000"/>
                </a:solidFill>
              </a:rPr>
              <a:t>Counterfactual fairness is a new and formal definition of fairness based on causal reasoning. </a:t>
            </a:r>
            <a:endParaRPr sz="3200">
              <a:solidFill>
                <a:srgbClr val="000000"/>
              </a:solidFill>
            </a:endParaRPr>
          </a:p>
          <a:p>
            <a:pPr indent="-508000" lvl="0" marL="609600" rtl="0" algn="l">
              <a:lnSpc>
                <a:spcPct val="115000"/>
              </a:lnSpc>
              <a:spcBef>
                <a:spcPts val="2100"/>
              </a:spcBef>
              <a:spcAft>
                <a:spcPts val="0"/>
              </a:spcAft>
              <a:buClr>
                <a:srgbClr val="000000"/>
              </a:buClr>
              <a:buSzPts val="3200"/>
              <a:buChar char="●"/>
            </a:pPr>
            <a:r>
              <a:rPr lang="en-US" sz="3200">
                <a:solidFill>
                  <a:srgbClr val="000000"/>
                </a:solidFill>
              </a:rPr>
              <a:t>Existing fairness notions can be discussed and achieved using counterfactual fairness framework.</a:t>
            </a:r>
            <a:endParaRPr sz="3200">
              <a:solidFill>
                <a:srgbClr val="000000"/>
              </a:solidFill>
            </a:endParaRPr>
          </a:p>
          <a:p>
            <a:pPr indent="-508000" lvl="0" marL="609600" rtl="0" algn="l">
              <a:lnSpc>
                <a:spcPct val="115000"/>
              </a:lnSpc>
              <a:spcBef>
                <a:spcPts val="2100"/>
              </a:spcBef>
              <a:spcAft>
                <a:spcPts val="2100"/>
              </a:spcAft>
              <a:buClr>
                <a:srgbClr val="000000"/>
              </a:buClr>
              <a:buSzPts val="3200"/>
              <a:buChar char="●"/>
            </a:pPr>
            <a:r>
              <a:rPr lang="en-US" sz="3200">
                <a:solidFill>
                  <a:srgbClr val="000000"/>
                </a:solidFill>
              </a:rPr>
              <a:t>Counterfactual fairness requires untestable assumptions and domain knowledge to build the causal model.</a:t>
            </a:r>
            <a:endParaRPr sz="3200">
              <a:solidFill>
                <a:srgbClr val="000000"/>
              </a:solidFill>
            </a:endParaRPr>
          </a:p>
        </p:txBody>
      </p:sp>
      <p:sp>
        <p:nvSpPr>
          <p:cNvPr id="588" name="Google Shape;588;p77"/>
          <p:cNvSpPr/>
          <p:nvPr/>
        </p:nvSpPr>
        <p:spPr>
          <a:xfrm>
            <a:off x="0" y="651752"/>
            <a:ext cx="12192000" cy="736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9" name="Google Shape;589;p77"/>
          <p:cNvSpPr txBox="1"/>
          <p:nvPr>
            <p:ph type="title"/>
          </p:nvPr>
        </p:nvSpPr>
        <p:spPr>
          <a:xfrm>
            <a:off x="556532" y="643467"/>
            <a:ext cx="11211000" cy="74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2800">
                <a:solidFill>
                  <a:srgbClr val="FFFFFF"/>
                </a:solidFill>
              </a:rPr>
              <a:t>Conclusion</a:t>
            </a:r>
            <a:endParaRPr sz="28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7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lang="en-US"/>
              <a:t>Additional references</a:t>
            </a:r>
            <a:endParaRPr/>
          </a:p>
        </p:txBody>
      </p:sp>
      <p:sp>
        <p:nvSpPr>
          <p:cNvPr id="595" name="Google Shape;595;p7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p>
            <a:pPr indent="-381000" lvl="0" marL="457200" rtl="0" algn="l">
              <a:lnSpc>
                <a:spcPct val="115000"/>
              </a:lnSpc>
              <a:spcBef>
                <a:spcPts val="0"/>
              </a:spcBef>
              <a:spcAft>
                <a:spcPts val="0"/>
              </a:spcAft>
              <a:buSzPts val="2400"/>
              <a:buChar char="●"/>
            </a:pPr>
            <a:r>
              <a:rPr lang="en-US"/>
              <a:t>Kusner, M. J., Loftus, J., Russell, C., &amp; Silva, R. (2017). Counterfactual fairness. In </a:t>
            </a:r>
            <a:r>
              <a:rPr i="1" lang="en-US"/>
              <a:t>Advances in Neural Information Processing Systems</a:t>
            </a:r>
            <a:r>
              <a:rPr lang="en-US"/>
              <a:t> (pp. 4066-4076).</a:t>
            </a:r>
            <a:endParaRPr/>
          </a:p>
          <a:p>
            <a:pPr indent="-381000" lvl="0" marL="457200" rtl="0" algn="l">
              <a:lnSpc>
                <a:spcPct val="115000"/>
              </a:lnSpc>
              <a:spcBef>
                <a:spcPts val="0"/>
              </a:spcBef>
              <a:spcAft>
                <a:spcPts val="0"/>
              </a:spcAft>
              <a:buSzPts val="2400"/>
              <a:buChar char="●"/>
            </a:pPr>
            <a:r>
              <a:rPr lang="en-US"/>
              <a:t>Chiappa, S., &amp; Gillam, T. P. (2018). Path-specific counterfactual fairness. </a:t>
            </a:r>
            <a:r>
              <a:rPr i="1" lang="en-US"/>
              <a:t>arXiv preprint arXiv:1802.08139</a:t>
            </a:r>
            <a:r>
              <a:rPr lang="en-US"/>
              <a:t>.</a:t>
            </a:r>
            <a:endParaRPr/>
          </a:p>
          <a:p>
            <a:pPr indent="-381000" lvl="0" marL="457200" rtl="0" algn="l">
              <a:lnSpc>
                <a:spcPct val="115000"/>
              </a:lnSpc>
              <a:spcBef>
                <a:spcPts val="0"/>
              </a:spcBef>
              <a:spcAft>
                <a:spcPts val="0"/>
              </a:spcAft>
              <a:buSzPts val="2400"/>
              <a:buChar char="●"/>
            </a:pPr>
            <a:r>
              <a:rPr lang="en-US"/>
              <a:t>Zhang, J., &amp; Bareinboim, E. (2018, April). Fairness in decision-making—the causal explanation formula. In </a:t>
            </a:r>
            <a:r>
              <a:rPr i="1" lang="en-US"/>
              <a:t>Thirty-Second AAAI Conference on Artificial Intelligence</a:t>
            </a:r>
            <a:r>
              <a:rPr lang="en-US"/>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46" name="Google Shape;246;p41"/>
          <p:cNvPicPr preferRelativeResize="0"/>
          <p:nvPr>
            <p:ph idx="1" type="body"/>
          </p:nvPr>
        </p:nvPicPr>
        <p:blipFill rotWithShape="1">
          <a:blip r:embed="rId3">
            <a:alphaModFix/>
          </a:blip>
          <a:srcRect b="0" l="0" r="0" t="0"/>
          <a:stretch/>
        </p:blipFill>
        <p:spPr>
          <a:xfrm>
            <a:off x="0" y="-1308"/>
            <a:ext cx="12192000" cy="68593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52" name="Google Shape;252;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53" name="Google Shape;253;p42"/>
          <p:cNvPicPr preferRelativeResize="0"/>
          <p:nvPr/>
        </p:nvPicPr>
        <p:blipFill rotWithShape="1">
          <a:blip r:embed="rId3">
            <a:alphaModFix/>
          </a:blip>
          <a:srcRect b="0" l="0" r="0" t="0"/>
          <a:stretch/>
        </p:blipFill>
        <p:spPr>
          <a:xfrm>
            <a:off x="0" y="0"/>
            <a:ext cx="12191999" cy="68611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57" name="Shape 257"/>
        <p:cNvGrpSpPr/>
        <p:nvPr/>
      </p:nvGrpSpPr>
      <p:grpSpPr>
        <a:xfrm>
          <a:off x="0" y="0"/>
          <a:ext cx="0" cy="0"/>
          <a:chOff x="0" y="0"/>
          <a:chExt cx="0" cy="0"/>
        </a:xfrm>
      </p:grpSpPr>
      <p:sp>
        <p:nvSpPr>
          <p:cNvPr id="258" name="Google Shape;258;p43"/>
          <p:cNvSpPr/>
          <p:nvPr/>
        </p:nvSpPr>
        <p:spPr>
          <a:xfrm>
            <a:off x="1" y="0"/>
            <a:ext cx="608211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9" name="Google Shape;259;p43"/>
          <p:cNvSpPr/>
          <p:nvPr/>
        </p:nvSpPr>
        <p:spPr>
          <a:xfrm>
            <a:off x="1" y="0"/>
            <a:ext cx="12191998" cy="68580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0" name="Google Shape;260;p4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1" name="Google Shape;261;p43"/>
          <p:cNvSpPr txBox="1"/>
          <p:nvPr>
            <p:ph type="title"/>
          </p:nvPr>
        </p:nvSpPr>
        <p:spPr>
          <a:xfrm>
            <a:off x="640079" y="2053641"/>
            <a:ext cx="3669161" cy="276009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HOW DO WE ENSURE THAT THE CLASSIFIER IS FAIR?</a:t>
            </a:r>
            <a:endParaRPr/>
          </a:p>
        </p:txBody>
      </p:sp>
      <p:sp>
        <p:nvSpPr>
          <p:cNvPr id="262" name="Google Shape;262;p43"/>
          <p:cNvSpPr txBox="1"/>
          <p:nvPr>
            <p:ph idx="1" type="body"/>
          </p:nvPr>
        </p:nvSpPr>
        <p:spPr>
          <a:xfrm>
            <a:off x="6090574" y="801866"/>
            <a:ext cx="5306084" cy="523063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00"/>
              </a:buClr>
              <a:buSzPts val="2400"/>
              <a:buNone/>
            </a:pPr>
            <a:r>
              <a:rPr lang="en-US" sz="2400">
                <a:solidFill>
                  <a:srgbClr val="000000"/>
                </a:solidFill>
              </a:rPr>
              <a:t>Let’s review existing methods:</a:t>
            </a:r>
            <a:endParaRPr/>
          </a:p>
          <a:p>
            <a:pPr indent="-228600" lvl="0" marL="228600" rtl="0" algn="l">
              <a:lnSpc>
                <a:spcPct val="90000"/>
              </a:lnSpc>
              <a:spcBef>
                <a:spcPts val="1000"/>
              </a:spcBef>
              <a:spcAft>
                <a:spcPts val="0"/>
              </a:spcAft>
              <a:buClr>
                <a:srgbClr val="000000"/>
              </a:buClr>
              <a:buSzPts val="2400"/>
              <a:buChar char="•"/>
            </a:pPr>
            <a:r>
              <a:rPr lang="en-US" sz="2400">
                <a:solidFill>
                  <a:srgbClr val="000000"/>
                </a:solidFill>
              </a:rPr>
              <a:t>Fairness through unawareness</a:t>
            </a:r>
            <a:endParaRPr/>
          </a:p>
          <a:p>
            <a:pPr indent="-228600" lvl="0" marL="228600" rtl="0" algn="l">
              <a:lnSpc>
                <a:spcPct val="90000"/>
              </a:lnSpc>
              <a:spcBef>
                <a:spcPts val="1000"/>
              </a:spcBef>
              <a:spcAft>
                <a:spcPts val="0"/>
              </a:spcAft>
              <a:buClr>
                <a:srgbClr val="000000"/>
              </a:buClr>
              <a:buSzPts val="2400"/>
              <a:buChar char="•"/>
            </a:pPr>
            <a:r>
              <a:rPr lang="en-US" sz="2400">
                <a:solidFill>
                  <a:srgbClr val="000000"/>
                </a:solidFill>
              </a:rPr>
              <a:t>Equalized odds</a:t>
            </a:r>
            <a:endParaRPr/>
          </a:p>
          <a:p>
            <a:pPr indent="-228600" lvl="0" marL="228600" rtl="0" algn="l">
              <a:lnSpc>
                <a:spcPct val="90000"/>
              </a:lnSpc>
              <a:spcBef>
                <a:spcPts val="1000"/>
              </a:spcBef>
              <a:spcAft>
                <a:spcPts val="0"/>
              </a:spcAft>
              <a:buClr>
                <a:srgbClr val="000000"/>
              </a:buClr>
              <a:buSzPts val="2400"/>
              <a:buChar char="•"/>
            </a:pPr>
            <a:r>
              <a:rPr lang="en-US" sz="2400">
                <a:solidFill>
                  <a:srgbClr val="000000"/>
                </a:solidFill>
              </a:rPr>
              <a:t>Demographic parity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68" name="Google Shape;268;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69" name="Google Shape;269;p44"/>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75" name="Google Shape;275;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76" name="Google Shape;276;p45"/>
          <p:cNvPicPr preferRelativeResize="0"/>
          <p:nvPr/>
        </p:nvPicPr>
        <p:blipFill rotWithShape="1">
          <a:blip r:embed="rId3">
            <a:alphaModFix/>
          </a:blip>
          <a:srcRect b="0" l="0" r="0" t="0"/>
          <a:stretch/>
        </p:blipFill>
        <p:spPr>
          <a:xfrm>
            <a:off x="0" y="0"/>
            <a:ext cx="12191999" cy="687983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